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28"/>
  </p:notesMasterIdLst>
  <p:sldIdLst>
    <p:sldId id="256" r:id="rId5"/>
    <p:sldId id="413" r:id="rId6"/>
    <p:sldId id="424" r:id="rId7"/>
    <p:sldId id="425" r:id="rId8"/>
    <p:sldId id="376" r:id="rId9"/>
    <p:sldId id="445" r:id="rId10"/>
    <p:sldId id="426" r:id="rId11"/>
    <p:sldId id="464" r:id="rId12"/>
    <p:sldId id="430" r:id="rId13"/>
    <p:sldId id="460" r:id="rId14"/>
    <p:sldId id="461" r:id="rId15"/>
    <p:sldId id="462" r:id="rId16"/>
    <p:sldId id="455" r:id="rId17"/>
    <p:sldId id="456" r:id="rId18"/>
    <p:sldId id="448" r:id="rId19"/>
    <p:sldId id="457" r:id="rId20"/>
    <p:sldId id="463" r:id="rId21"/>
    <p:sldId id="458" r:id="rId22"/>
    <p:sldId id="459" r:id="rId23"/>
    <p:sldId id="440" r:id="rId24"/>
    <p:sldId id="466" r:id="rId25"/>
    <p:sldId id="467" r:id="rId26"/>
    <p:sldId id="447" r:id="rId27"/>
  </p:sldIdLst>
  <p:sldSz cx="9144000" cy="5143500" type="screen16x9"/>
  <p:notesSz cx="6950075" cy="9236075"/>
  <p:embeddedFontLst>
    <p:embeddedFont>
      <p:font typeface="Open Sans" panose="020B0606030504020204" pitchFamily="34" charset="0"/>
      <p:regular r:id="rId29"/>
      <p:bold r:id="rId30"/>
      <p:italic r:id="rId31"/>
      <p:boldItalic r:id="rId32"/>
    </p:embeddedFont>
    <p:embeddedFont>
      <p:font typeface="Open Sans ExtraBold" panose="020B0906030804020204" pitchFamily="34" charset="0"/>
      <p:bold r:id="rId33"/>
      <p:boldItalic r:id="rId34"/>
    </p:embeddedFont>
    <p:embeddedFont>
      <p:font typeface="Open Sans SemiBold" panose="020B0706030804020204" pitchFamily="34" charset="0"/>
      <p:bold r:id="rId35"/>
      <p:boldItalic r:id="rId36"/>
    </p:embeddedFont>
    <p:embeddedFont>
      <p:font typeface="PermianSlabSerifTypeface" panose="02000000000000000000" pitchFamily="50" charset="0"/>
      <p:regular r:id="rId37"/>
      <p:bold r:id="rId38"/>
      <p: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F00"/>
    <a:srgbClr val="4870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2" d="100"/>
          <a:sy n="142" d="100"/>
        </p:scale>
        <p:origin x="714" y="126"/>
      </p:cViewPr>
      <p:guideLst>
        <p:guide orient="horz" pos="1620"/>
        <p:guide pos="2880"/>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1.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6.fntdata"/><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5.fntdata"/><Relationship Id="rId38" Type="http://schemas.openxmlformats.org/officeDocument/2006/relationships/font" Target="fonts/font10.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1.fntdata"/><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3.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D1205BB0-4340-471B-920A-FA71CC774827}" type="datetimeFigureOut">
              <a:rPr lang="en-US" smtClean="0"/>
              <a:t>12/16/2024</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B5D7D42A-8D56-4B4E-B084-A075A97BE9D3}" type="slidenum">
              <a:rPr lang="en-US" smtClean="0"/>
              <a:t>‹#›</a:t>
            </a:fld>
            <a:endParaRPr lang="en-US"/>
          </a:p>
        </p:txBody>
      </p:sp>
    </p:spTree>
    <p:extLst>
      <p:ext uri="{BB962C8B-B14F-4D97-AF65-F5344CB8AC3E}">
        <p14:creationId xmlns:p14="http://schemas.microsoft.com/office/powerpoint/2010/main" val="8519468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Corridor K originally proposed in Appalachian Regional Development Act in 1965 as part of the Appalachian Development Highway System (ADHS)</a:t>
            </a:r>
          </a:p>
          <a:p>
            <a:r>
              <a:rPr lang="en-US"/>
              <a:t>From I-75 near Cleveland, TN to Dillsboro, NC.</a:t>
            </a:r>
          </a:p>
          <a:p>
            <a:r>
              <a:rPr lang="en-US"/>
              <a:t>Goal of the ADHS is to generate economic development across Appalachia by providing access to regional and national markets and provide growth opportunities.</a:t>
            </a:r>
          </a:p>
          <a:p>
            <a:r>
              <a:rPr lang="en-US"/>
              <a:t>This section of Corridor K is one of the last incomplete sections.</a:t>
            </a:r>
          </a:p>
          <a:p>
            <a:r>
              <a:rPr lang="en-US"/>
              <a:t>Originally proposed as a 4-lane divided, 50 mph facility.</a:t>
            </a:r>
          </a:p>
          <a:p>
            <a:r>
              <a:rPr lang="en-US"/>
              <a:t>Numerous efforts to develop project hindered by cost and other constraints.</a:t>
            </a:r>
          </a:p>
          <a:p>
            <a:endParaRPr lang="en-US"/>
          </a:p>
        </p:txBody>
      </p:sp>
      <p:sp>
        <p:nvSpPr>
          <p:cNvPr id="4" name="Slide Number Placeholder 3"/>
          <p:cNvSpPr>
            <a:spLocks noGrp="1"/>
          </p:cNvSpPr>
          <p:nvPr>
            <p:ph type="sldNum" sz="quarter" idx="5"/>
          </p:nvPr>
        </p:nvSpPr>
        <p:spPr/>
        <p:txBody>
          <a:bodyPr/>
          <a:lstStyle/>
          <a:p>
            <a:fld id="{B5D7D42A-8D56-4B4E-B084-A075A97BE9D3}" type="slidenum">
              <a:rPr lang="en-US" smtClean="0"/>
              <a:t>2</a:t>
            </a:fld>
            <a:endParaRPr lang="en-US"/>
          </a:p>
        </p:txBody>
      </p:sp>
    </p:spTree>
    <p:extLst>
      <p:ext uri="{BB962C8B-B14F-4D97-AF65-F5344CB8AC3E}">
        <p14:creationId xmlns:p14="http://schemas.microsoft.com/office/powerpoint/2010/main" val="25041016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BAA035-7A26-42D9-87DE-66675CF28380}" type="slidenum">
              <a:rPr lang="en-US" smtClean="0"/>
              <a:t>11</a:t>
            </a:fld>
            <a:endParaRPr lang="en-US"/>
          </a:p>
        </p:txBody>
      </p:sp>
    </p:spTree>
    <p:extLst>
      <p:ext uri="{BB962C8B-B14F-4D97-AF65-F5344CB8AC3E}">
        <p14:creationId xmlns:p14="http://schemas.microsoft.com/office/powerpoint/2010/main" val="20432593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BAA035-7A26-42D9-87DE-66675CF28380}" type="slidenum">
              <a:rPr lang="en-US" smtClean="0"/>
              <a:t>12</a:t>
            </a:fld>
            <a:endParaRPr lang="en-US"/>
          </a:p>
        </p:txBody>
      </p:sp>
    </p:spTree>
    <p:extLst>
      <p:ext uri="{BB962C8B-B14F-4D97-AF65-F5344CB8AC3E}">
        <p14:creationId xmlns:p14="http://schemas.microsoft.com/office/powerpoint/2010/main" val="33934645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BAA035-7A26-42D9-87DE-66675CF28380}" type="slidenum">
              <a:rPr lang="en-US" smtClean="0"/>
              <a:t>13</a:t>
            </a:fld>
            <a:endParaRPr lang="en-US"/>
          </a:p>
        </p:txBody>
      </p:sp>
    </p:spTree>
    <p:extLst>
      <p:ext uri="{BB962C8B-B14F-4D97-AF65-F5344CB8AC3E}">
        <p14:creationId xmlns:p14="http://schemas.microsoft.com/office/powerpoint/2010/main" val="24365448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BAA035-7A26-42D9-87DE-66675CF28380}" type="slidenum">
              <a:rPr lang="en-US" smtClean="0"/>
              <a:t>14</a:t>
            </a:fld>
            <a:endParaRPr lang="en-US"/>
          </a:p>
        </p:txBody>
      </p:sp>
    </p:spTree>
    <p:extLst>
      <p:ext uri="{BB962C8B-B14F-4D97-AF65-F5344CB8AC3E}">
        <p14:creationId xmlns:p14="http://schemas.microsoft.com/office/powerpoint/2010/main" val="7518809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BAA035-7A26-42D9-87DE-66675CF28380}" type="slidenum">
              <a:rPr lang="en-US" smtClean="0"/>
              <a:t>15</a:t>
            </a:fld>
            <a:endParaRPr lang="en-US"/>
          </a:p>
        </p:txBody>
      </p:sp>
    </p:spTree>
    <p:extLst>
      <p:ext uri="{BB962C8B-B14F-4D97-AF65-F5344CB8AC3E}">
        <p14:creationId xmlns:p14="http://schemas.microsoft.com/office/powerpoint/2010/main" val="41472317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BAA035-7A26-42D9-87DE-66675CF28380}" type="slidenum">
              <a:rPr lang="en-US" smtClean="0"/>
              <a:t>16</a:t>
            </a:fld>
            <a:endParaRPr lang="en-US"/>
          </a:p>
        </p:txBody>
      </p:sp>
    </p:spTree>
    <p:extLst>
      <p:ext uri="{BB962C8B-B14F-4D97-AF65-F5344CB8AC3E}">
        <p14:creationId xmlns:p14="http://schemas.microsoft.com/office/powerpoint/2010/main" val="39318076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BAA035-7A26-42D9-87DE-66675CF28380}" type="slidenum">
              <a:rPr lang="en-US" smtClean="0"/>
              <a:t>17</a:t>
            </a:fld>
            <a:endParaRPr lang="en-US"/>
          </a:p>
        </p:txBody>
      </p:sp>
    </p:spTree>
    <p:extLst>
      <p:ext uri="{BB962C8B-B14F-4D97-AF65-F5344CB8AC3E}">
        <p14:creationId xmlns:p14="http://schemas.microsoft.com/office/powerpoint/2010/main" val="18253332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BAA035-7A26-42D9-87DE-66675CF28380}" type="slidenum">
              <a:rPr lang="en-US" smtClean="0"/>
              <a:t>18</a:t>
            </a:fld>
            <a:endParaRPr lang="en-US"/>
          </a:p>
        </p:txBody>
      </p:sp>
    </p:spTree>
    <p:extLst>
      <p:ext uri="{BB962C8B-B14F-4D97-AF65-F5344CB8AC3E}">
        <p14:creationId xmlns:p14="http://schemas.microsoft.com/office/powerpoint/2010/main" val="12141181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BAA035-7A26-42D9-87DE-66675CF28380}" type="slidenum">
              <a:rPr lang="en-US" smtClean="0"/>
              <a:t>19</a:t>
            </a:fld>
            <a:endParaRPr lang="en-US"/>
          </a:p>
        </p:txBody>
      </p:sp>
    </p:spTree>
    <p:extLst>
      <p:ext uri="{BB962C8B-B14F-4D97-AF65-F5344CB8AC3E}">
        <p14:creationId xmlns:p14="http://schemas.microsoft.com/office/powerpoint/2010/main" val="37497021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BAA035-7A26-42D9-87DE-66675CF28380}" type="slidenum">
              <a:rPr lang="en-US" smtClean="0"/>
              <a:t>20</a:t>
            </a:fld>
            <a:endParaRPr lang="en-US"/>
          </a:p>
        </p:txBody>
      </p:sp>
    </p:spTree>
    <p:extLst>
      <p:ext uri="{BB962C8B-B14F-4D97-AF65-F5344CB8AC3E}">
        <p14:creationId xmlns:p14="http://schemas.microsoft.com/office/powerpoint/2010/main" val="2293979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Started and stopped several Environmental Documents.</a:t>
            </a:r>
          </a:p>
          <a:p>
            <a:r>
              <a:rPr lang="en-US"/>
              <a:t>Most recent effort initiated in 2009 included 7 proposed options, including a 6-mile tunnel (likely favored option) which had an estimated cost of over $2 billion.</a:t>
            </a:r>
          </a:p>
          <a:p>
            <a:r>
              <a:rPr lang="en-US"/>
              <a:t>Rockslide – Route was detoured for over a year - 70 mile / 1.5 hour long detour.</a:t>
            </a:r>
          </a:p>
          <a:p>
            <a:r>
              <a:rPr lang="en-US"/>
              <a:t>While road was closed down, TDOT maintenance forces improved the radius of one of the curves.</a:t>
            </a:r>
          </a:p>
          <a:p>
            <a:r>
              <a:rPr lang="en-US"/>
              <a:t>In 2018, TDOT started pursuing a Targeted Approach for the Corridor. The ARC approved the Targeted Approach earlier this year.</a:t>
            </a:r>
          </a:p>
          <a:p>
            <a:endParaRPr lang="en-US"/>
          </a:p>
        </p:txBody>
      </p:sp>
      <p:sp>
        <p:nvSpPr>
          <p:cNvPr id="4" name="Slide Number Placeholder 3"/>
          <p:cNvSpPr>
            <a:spLocks noGrp="1"/>
          </p:cNvSpPr>
          <p:nvPr>
            <p:ph type="sldNum" sz="quarter" idx="5"/>
          </p:nvPr>
        </p:nvSpPr>
        <p:spPr/>
        <p:txBody>
          <a:bodyPr/>
          <a:lstStyle/>
          <a:p>
            <a:fld id="{A1BAA035-7A26-42D9-87DE-66675CF28380}" type="slidenum">
              <a:rPr lang="en-US" smtClean="0"/>
              <a:t>3</a:t>
            </a:fld>
            <a:endParaRPr lang="en-US"/>
          </a:p>
        </p:txBody>
      </p:sp>
    </p:spTree>
    <p:extLst>
      <p:ext uri="{BB962C8B-B14F-4D97-AF65-F5344CB8AC3E}">
        <p14:creationId xmlns:p14="http://schemas.microsoft.com/office/powerpoint/2010/main" val="20323264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A1BAA035-7A26-42D9-87DE-66675CF28380}" type="slidenum">
              <a:rPr lang="en-US" smtClean="0"/>
              <a:t>21</a:t>
            </a:fld>
            <a:endParaRPr lang="en-US"/>
          </a:p>
        </p:txBody>
      </p:sp>
    </p:spTree>
    <p:extLst>
      <p:ext uri="{BB962C8B-B14F-4D97-AF65-F5344CB8AC3E}">
        <p14:creationId xmlns:p14="http://schemas.microsoft.com/office/powerpoint/2010/main" val="8727955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BAA035-7A26-42D9-87DE-66675CF28380}" type="slidenum">
              <a:rPr lang="en-US" smtClean="0"/>
              <a:t>22</a:t>
            </a:fld>
            <a:endParaRPr lang="en-US"/>
          </a:p>
        </p:txBody>
      </p:sp>
    </p:spTree>
    <p:extLst>
      <p:ext uri="{BB962C8B-B14F-4D97-AF65-F5344CB8AC3E}">
        <p14:creationId xmlns:p14="http://schemas.microsoft.com/office/powerpoint/2010/main" val="22599941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BAA035-7A26-42D9-87DE-66675CF28380}" type="slidenum">
              <a:rPr lang="en-US" smtClean="0"/>
              <a:t>23</a:t>
            </a:fld>
            <a:endParaRPr lang="en-US"/>
          </a:p>
        </p:txBody>
      </p:sp>
    </p:spTree>
    <p:extLst>
      <p:ext uri="{BB962C8B-B14F-4D97-AF65-F5344CB8AC3E}">
        <p14:creationId xmlns:p14="http://schemas.microsoft.com/office/powerpoint/2010/main" val="294273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C00000"/>
              </a:buClr>
            </a:pPr>
            <a:r>
              <a:rPr lang="en-US"/>
              <a:t>Numerous issues affected environmental review of project:</a:t>
            </a:r>
          </a:p>
          <a:p>
            <a:pPr>
              <a:buClr>
                <a:srgbClr val="C00000"/>
              </a:buClr>
            </a:pPr>
            <a:r>
              <a:rPr lang="en-US"/>
              <a:t>Cherokee National Forest – unique requirements, such as aesthetics, for projects within the forest and their own environmental processes</a:t>
            </a:r>
          </a:p>
          <a:p>
            <a:pPr defTabSz="924916">
              <a:buClr>
                <a:srgbClr val="C00000"/>
              </a:buClr>
              <a:defRPr/>
            </a:pPr>
            <a:r>
              <a:rPr lang="en-US"/>
              <a:t>Alphabet soup of other agencies – ARC, FHWA, </a:t>
            </a:r>
          </a:p>
          <a:p>
            <a:pPr defTabSz="924916">
              <a:buClr>
                <a:srgbClr val="C00000"/>
              </a:buClr>
              <a:defRPr/>
            </a:pPr>
            <a:r>
              <a:rPr lang="en-US"/>
              <a:t>Three dams along the river, so have to work with the TVA</a:t>
            </a:r>
          </a:p>
          <a:p>
            <a:pPr defTabSz="924916">
              <a:buClr>
                <a:srgbClr val="C00000"/>
              </a:buClr>
              <a:defRPr/>
            </a:pPr>
            <a:r>
              <a:rPr lang="en-US"/>
              <a:t>Endangered species, pyritic material, TWRA, USFWS, TDEC, etc.</a:t>
            </a:r>
          </a:p>
          <a:p>
            <a:pPr lvl="0">
              <a:buClr>
                <a:srgbClr val="C00000"/>
              </a:buClr>
              <a:buFont typeface="Arial" panose="020B0604020202020204" pitchFamily="34" charset="0"/>
              <a:buNone/>
            </a:pPr>
            <a:endParaRPr lang="en-US"/>
          </a:p>
          <a:p>
            <a:pPr lvl="0">
              <a:buClr>
                <a:srgbClr val="C00000"/>
              </a:buClr>
              <a:buFont typeface="Arial" panose="020B0604020202020204" pitchFamily="34" charset="0"/>
              <a:buNone/>
            </a:pPr>
            <a:r>
              <a:rPr lang="en-US"/>
              <a:t>River on one side, mountains on the other</a:t>
            </a:r>
          </a:p>
          <a:p>
            <a:pPr lvl="0">
              <a:buClr>
                <a:srgbClr val="C00000"/>
              </a:buClr>
              <a:buFont typeface="Arial" panose="020B0604020202020204" pitchFamily="34" charset="0"/>
              <a:buNone/>
            </a:pPr>
            <a:r>
              <a:rPr lang="en-US"/>
              <a:t>Recreation, including whitewater rafting, is a major economic driver for the area</a:t>
            </a:r>
          </a:p>
          <a:p>
            <a:pPr lvl="0">
              <a:buClr>
                <a:srgbClr val="C00000"/>
              </a:buClr>
              <a:buFont typeface="Arial" panose="020B0604020202020204" pitchFamily="34" charset="0"/>
              <a:buNone/>
            </a:pPr>
            <a:r>
              <a:rPr lang="en-US"/>
              <a:t>Challenges in maintaining access for all the recreational traffic</a:t>
            </a:r>
          </a:p>
          <a:p>
            <a:pPr lvl="0">
              <a:buClr>
                <a:srgbClr val="C00000"/>
              </a:buClr>
              <a:buFont typeface="Arial" panose="020B0604020202020204" pitchFamily="34" charset="0"/>
              <a:buNone/>
            </a:pPr>
            <a:endParaRPr lang="en-US"/>
          </a:p>
          <a:p>
            <a:pPr defTabSz="924916">
              <a:buClr>
                <a:srgbClr val="C00000"/>
              </a:buClr>
              <a:defRPr/>
            </a:pPr>
            <a:r>
              <a:rPr lang="en-US"/>
              <a:t>In 2018, TDOT decided to take a fresh look at the Corridor to determine if something could be done to the existing facility to improve the safety and reliability and meet the intent of the ADHS.</a:t>
            </a:r>
          </a:p>
          <a:p>
            <a:pPr>
              <a:buClr>
                <a:srgbClr val="C00000"/>
              </a:buClr>
            </a:pPr>
            <a:r>
              <a:rPr lang="en-US"/>
              <a:t>We found that transportation deficiencies were more localized than system-wide.</a:t>
            </a:r>
          </a:p>
          <a:p>
            <a:pPr>
              <a:buClr>
                <a:srgbClr val="C00000"/>
              </a:buClr>
            </a:pPr>
            <a:r>
              <a:rPr lang="en-US"/>
              <a:t>Developed the Targeted Approach which included 35 projects to address specific needs of the corridor, such as improving some horizontal curves, mitigating potential rockfall hazards, and adding shoulders and turn lanes.</a:t>
            </a:r>
          </a:p>
          <a:p>
            <a:endParaRPr lang="en-US"/>
          </a:p>
        </p:txBody>
      </p:sp>
      <p:sp>
        <p:nvSpPr>
          <p:cNvPr id="4" name="Slide Number Placeholder 3"/>
          <p:cNvSpPr>
            <a:spLocks noGrp="1"/>
          </p:cNvSpPr>
          <p:nvPr>
            <p:ph type="sldNum" sz="quarter" idx="5"/>
          </p:nvPr>
        </p:nvSpPr>
        <p:spPr/>
        <p:txBody>
          <a:bodyPr/>
          <a:lstStyle/>
          <a:p>
            <a:fld id="{A1BAA035-7A26-42D9-87DE-66675CF28380}" type="slidenum">
              <a:rPr lang="en-US" smtClean="0"/>
              <a:t>4</a:t>
            </a:fld>
            <a:endParaRPr lang="en-US"/>
          </a:p>
        </p:txBody>
      </p:sp>
    </p:spTree>
    <p:extLst>
      <p:ext uri="{BB962C8B-B14F-4D97-AF65-F5344CB8AC3E}">
        <p14:creationId xmlns:p14="http://schemas.microsoft.com/office/powerpoint/2010/main" val="410171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8513" y="1212850"/>
            <a:ext cx="5816600" cy="32718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512E59-8F4B-4659-8BE9-72FAFCB7E558}" type="slidenum">
              <a:rPr lang="en-US" smtClean="0"/>
              <a:t>5</a:t>
            </a:fld>
            <a:endParaRPr lang="en-US"/>
          </a:p>
        </p:txBody>
      </p:sp>
    </p:spTree>
    <p:extLst>
      <p:ext uri="{BB962C8B-B14F-4D97-AF65-F5344CB8AC3E}">
        <p14:creationId xmlns:p14="http://schemas.microsoft.com/office/powerpoint/2010/main" val="2754445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BAA035-7A26-42D9-87DE-66675CF28380}" type="slidenum">
              <a:rPr lang="en-US" smtClean="0"/>
              <a:t>6</a:t>
            </a:fld>
            <a:endParaRPr lang="en-US"/>
          </a:p>
        </p:txBody>
      </p:sp>
    </p:spTree>
    <p:extLst>
      <p:ext uri="{BB962C8B-B14F-4D97-AF65-F5344CB8AC3E}">
        <p14:creationId xmlns:p14="http://schemas.microsoft.com/office/powerpoint/2010/main" val="25776470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BAA035-7A26-42D9-87DE-66675CF28380}" type="slidenum">
              <a:rPr lang="en-US" smtClean="0"/>
              <a:t>7</a:t>
            </a:fld>
            <a:endParaRPr lang="en-US"/>
          </a:p>
        </p:txBody>
      </p:sp>
    </p:spTree>
    <p:extLst>
      <p:ext uri="{BB962C8B-B14F-4D97-AF65-F5344CB8AC3E}">
        <p14:creationId xmlns:p14="http://schemas.microsoft.com/office/powerpoint/2010/main" val="10576898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8513" y="1212850"/>
            <a:ext cx="5816600" cy="32718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512E59-8F4B-4659-8BE9-72FAFCB7E558}" type="slidenum">
              <a:rPr lang="en-US" smtClean="0"/>
              <a:t>8</a:t>
            </a:fld>
            <a:endParaRPr lang="en-US"/>
          </a:p>
        </p:txBody>
      </p:sp>
    </p:spTree>
    <p:extLst>
      <p:ext uri="{BB962C8B-B14F-4D97-AF65-F5344CB8AC3E}">
        <p14:creationId xmlns:p14="http://schemas.microsoft.com/office/powerpoint/2010/main" val="1371332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BAA035-7A26-42D9-87DE-66675CF28380}" type="slidenum">
              <a:rPr lang="en-US" smtClean="0"/>
              <a:t>9</a:t>
            </a:fld>
            <a:endParaRPr lang="en-US"/>
          </a:p>
        </p:txBody>
      </p:sp>
    </p:spTree>
    <p:extLst>
      <p:ext uri="{BB962C8B-B14F-4D97-AF65-F5344CB8AC3E}">
        <p14:creationId xmlns:p14="http://schemas.microsoft.com/office/powerpoint/2010/main" val="37842838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BAA035-7A26-42D9-87DE-66675CF28380}" type="slidenum">
              <a:rPr lang="en-US" smtClean="0"/>
              <a:t>10</a:t>
            </a:fld>
            <a:endParaRPr lang="en-US"/>
          </a:p>
        </p:txBody>
      </p:sp>
    </p:spTree>
    <p:extLst>
      <p:ext uri="{BB962C8B-B14F-4D97-AF65-F5344CB8AC3E}">
        <p14:creationId xmlns:p14="http://schemas.microsoft.com/office/powerpoint/2010/main" val="41182303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Standard">
    <p:spTree>
      <p:nvGrpSpPr>
        <p:cNvPr id="1" name=""/>
        <p:cNvGrpSpPr/>
        <p:nvPr/>
      </p:nvGrpSpPr>
      <p:grpSpPr>
        <a:xfrm>
          <a:off x="0" y="0"/>
          <a:ext cx="0" cy="0"/>
          <a:chOff x="0" y="0"/>
          <a:chExt cx="0" cy="0"/>
        </a:xfrm>
      </p:grpSpPr>
      <p:sp>
        <p:nvSpPr>
          <p:cNvPr id="3" name="Rectangle 2"/>
          <p:cNvSpPr/>
          <p:nvPr userDrawn="1"/>
        </p:nvSpPr>
        <p:spPr>
          <a:xfrm>
            <a:off x="0" y="2914650"/>
            <a:ext cx="9144000" cy="18859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2400" y="3028953"/>
            <a:ext cx="8839200" cy="1066799"/>
          </a:xfrm>
        </p:spPr>
        <p:txBody>
          <a:bodyPr>
            <a:normAutofit/>
          </a:bodyPr>
          <a:lstStyle>
            <a:lvl1pPr algn="ctr">
              <a:defRPr sz="40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p>
        </p:txBody>
      </p:sp>
      <p:sp>
        <p:nvSpPr>
          <p:cNvPr id="7" name="Text Placeholder 13"/>
          <p:cNvSpPr>
            <a:spLocks noGrp="1"/>
          </p:cNvSpPr>
          <p:nvPr>
            <p:ph type="body" sz="quarter" idx="12" hasCustomPrompt="1"/>
          </p:nvPr>
        </p:nvSpPr>
        <p:spPr>
          <a:xfrm>
            <a:off x="152400" y="4095751"/>
            <a:ext cx="8839200" cy="609600"/>
          </a:xfrm>
        </p:spPr>
        <p:txBody>
          <a:bodyPr anchor="ctr">
            <a:normAutofit/>
          </a:bodyPr>
          <a:lstStyle>
            <a:lvl1pPr marL="0" indent="0" algn="ctr">
              <a:buNone/>
              <a:defRPr sz="2800">
                <a:solidFill>
                  <a:schemeClr val="bg1"/>
                </a:solidFill>
                <a:effectLst>
                  <a:outerShdw blurRad="38100" dist="38100" dir="2700000" algn="tl">
                    <a:srgbClr val="000000">
                      <a:alpha val="43137"/>
                    </a:srgbClr>
                  </a:outerShdw>
                </a:effectLst>
                <a:latin typeface="PermianSlabSerifTypeface" pitchFamily="50" charset="0"/>
              </a:defRPr>
            </a:lvl1pPr>
          </a:lstStyle>
          <a:p>
            <a:pPr lvl="0"/>
            <a:r>
              <a:rPr lang="en-US"/>
              <a:t>Sub-Title</a:t>
            </a:r>
          </a:p>
        </p:txBody>
      </p:sp>
      <p:sp>
        <p:nvSpPr>
          <p:cNvPr id="8" name="Text Placeholder 11"/>
          <p:cNvSpPr>
            <a:spLocks noGrp="1"/>
          </p:cNvSpPr>
          <p:nvPr>
            <p:ph type="body" sz="quarter" idx="11" hasCustomPrompt="1"/>
          </p:nvPr>
        </p:nvSpPr>
        <p:spPr>
          <a:xfrm>
            <a:off x="0" y="4800600"/>
            <a:ext cx="9144000" cy="342900"/>
          </a:xfrm>
        </p:spPr>
        <p:txBody>
          <a:bodyPr anchor="ctr">
            <a:normAutofit/>
          </a:bodyPr>
          <a:lstStyle>
            <a:lvl1pPr marL="0" indent="0" algn="ctr">
              <a:buNone/>
              <a:defRPr sz="1100" baseline="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Name, Position | Date</a:t>
            </a:r>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133600" y="361950"/>
            <a:ext cx="6578600" cy="2844800"/>
          </a:xfrm>
          <a:prstGeom prst="rect">
            <a:avLst/>
          </a:prstGeom>
        </p:spPr>
      </p:pic>
    </p:spTree>
    <p:extLst>
      <p:ext uri="{BB962C8B-B14F-4D97-AF65-F5344CB8AC3E}">
        <p14:creationId xmlns:p14="http://schemas.microsoft.com/office/powerpoint/2010/main" val="33574236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Body - Gray">
    <p:spTree>
      <p:nvGrpSpPr>
        <p:cNvPr id="1" name=""/>
        <p:cNvGrpSpPr/>
        <p:nvPr/>
      </p:nvGrpSpPr>
      <p:grpSpPr>
        <a:xfrm>
          <a:off x="0" y="0"/>
          <a:ext cx="0" cy="0"/>
          <a:chOff x="0" y="0"/>
          <a:chExt cx="0" cy="0"/>
        </a:xfrm>
      </p:grpSpPr>
      <p:sp>
        <p:nvSpPr>
          <p:cNvPr id="7" name="Rectangle 6"/>
          <p:cNvSpPr/>
          <p:nvPr userDrawn="1"/>
        </p:nvSpPr>
        <p:spPr>
          <a:xfrm>
            <a:off x="0" y="133351"/>
            <a:ext cx="9144000" cy="609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33352"/>
            <a:ext cx="8839200" cy="619125"/>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p>
        </p:txBody>
      </p:sp>
      <p:sp>
        <p:nvSpPr>
          <p:cNvPr id="3" name="Content Placeholder 2"/>
          <p:cNvSpPr>
            <a:spLocks noGrp="1"/>
          </p:cNvSpPr>
          <p:nvPr>
            <p:ph idx="1"/>
          </p:nvPr>
        </p:nvSpPr>
        <p:spPr>
          <a:xfrm>
            <a:off x="228600" y="895353"/>
            <a:ext cx="8763000" cy="3718847"/>
          </a:xfrm>
        </p:spPr>
        <p:txBody>
          <a:bodyPr>
            <a:normAutofit/>
          </a:bodyPr>
          <a:lstStyle>
            <a:lvl1pPr>
              <a:buClr>
                <a:schemeClr val="accent5">
                  <a:lumMod val="60000"/>
                  <a:lumOff val="40000"/>
                </a:schemeClr>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5">
                  <a:lumMod val="60000"/>
                  <a:lumOff val="40000"/>
                </a:schemeClr>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5">
                  <a:lumMod val="60000"/>
                  <a:lumOff val="40000"/>
                </a:schemeClr>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5">
                  <a:lumMod val="60000"/>
                  <a:lumOff val="40000"/>
                </a:schemeClr>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5">
                  <a:lumMod val="60000"/>
                  <a:lumOff val="40000"/>
                </a:schemeClr>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userDrawn="1"/>
        </p:nvSpPr>
        <p:spPr>
          <a:xfrm>
            <a:off x="0" y="742951"/>
            <a:ext cx="9144000" cy="6667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4614200"/>
            <a:ext cx="9144000" cy="5293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4"/>
          <p:cNvSpPr>
            <a:spLocks noGrp="1"/>
          </p:cNvSpPr>
          <p:nvPr>
            <p:ph type="ftr" sz="quarter" idx="11"/>
          </p:nvPr>
        </p:nvSpPr>
        <p:spPr>
          <a:xfrm>
            <a:off x="3124200" y="4781550"/>
            <a:ext cx="2895600" cy="273844"/>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13" name="Slide Number Placeholder 5"/>
          <p:cNvSpPr>
            <a:spLocks noGrp="1"/>
          </p:cNvSpPr>
          <p:nvPr>
            <p:ph type="sldNum" sz="quarter" idx="12"/>
          </p:nvPr>
        </p:nvSpPr>
        <p:spPr>
          <a:xfrm>
            <a:off x="6858000" y="4781550"/>
            <a:ext cx="2133600" cy="273844"/>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a:p>
        </p:txBody>
      </p:sp>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28600" y="4612880"/>
            <a:ext cx="954402" cy="548640"/>
          </a:xfrm>
          <a:prstGeom prst="rect">
            <a:avLst/>
          </a:prstGeom>
        </p:spPr>
      </p:pic>
    </p:spTree>
    <p:extLst>
      <p:ext uri="{BB962C8B-B14F-4D97-AF65-F5344CB8AC3E}">
        <p14:creationId xmlns:p14="http://schemas.microsoft.com/office/powerpoint/2010/main" val="3617188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Body - Tan">
    <p:spTree>
      <p:nvGrpSpPr>
        <p:cNvPr id="1" name=""/>
        <p:cNvGrpSpPr/>
        <p:nvPr/>
      </p:nvGrpSpPr>
      <p:grpSpPr>
        <a:xfrm>
          <a:off x="0" y="0"/>
          <a:ext cx="0" cy="0"/>
          <a:chOff x="0" y="0"/>
          <a:chExt cx="0" cy="0"/>
        </a:xfrm>
      </p:grpSpPr>
      <p:sp>
        <p:nvSpPr>
          <p:cNvPr id="7" name="Rectangle 6"/>
          <p:cNvSpPr/>
          <p:nvPr userDrawn="1"/>
        </p:nvSpPr>
        <p:spPr>
          <a:xfrm>
            <a:off x="0" y="133351"/>
            <a:ext cx="9144000" cy="609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33352"/>
            <a:ext cx="8839200" cy="619125"/>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p>
        </p:txBody>
      </p:sp>
      <p:sp>
        <p:nvSpPr>
          <p:cNvPr id="3" name="Content Placeholder 2"/>
          <p:cNvSpPr>
            <a:spLocks noGrp="1"/>
          </p:cNvSpPr>
          <p:nvPr>
            <p:ph idx="1"/>
          </p:nvPr>
        </p:nvSpPr>
        <p:spPr>
          <a:xfrm>
            <a:off x="228600" y="895350"/>
            <a:ext cx="8763000" cy="3718849"/>
          </a:xfrm>
        </p:spPr>
        <p:txBody>
          <a:bodyPr>
            <a:normAutofit/>
          </a:bodyPr>
          <a:lstStyle>
            <a:lvl1pPr>
              <a:buClr>
                <a:schemeClr val="accent6"/>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6"/>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6"/>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6"/>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6"/>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userDrawn="1"/>
        </p:nvSpPr>
        <p:spPr>
          <a:xfrm>
            <a:off x="0" y="742951"/>
            <a:ext cx="9144000" cy="66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4614200"/>
            <a:ext cx="9144000" cy="5293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oter Placeholder 4"/>
          <p:cNvSpPr>
            <a:spLocks noGrp="1"/>
          </p:cNvSpPr>
          <p:nvPr>
            <p:ph type="ftr" sz="quarter" idx="11"/>
          </p:nvPr>
        </p:nvSpPr>
        <p:spPr>
          <a:xfrm>
            <a:off x="3124200" y="4781550"/>
            <a:ext cx="2895600" cy="273844"/>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16" name="Slide Number Placeholder 5"/>
          <p:cNvSpPr>
            <a:spLocks noGrp="1"/>
          </p:cNvSpPr>
          <p:nvPr>
            <p:ph type="sldNum" sz="quarter" idx="12"/>
          </p:nvPr>
        </p:nvSpPr>
        <p:spPr>
          <a:xfrm>
            <a:off x="6858000" y="4781550"/>
            <a:ext cx="2133600" cy="273844"/>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28600" y="4612880"/>
            <a:ext cx="954402" cy="548640"/>
          </a:xfrm>
          <a:prstGeom prst="rect">
            <a:avLst/>
          </a:prstGeom>
        </p:spPr>
      </p:pic>
    </p:spTree>
    <p:extLst>
      <p:ext uri="{BB962C8B-B14F-4D97-AF65-F5344CB8AC3E}">
        <p14:creationId xmlns:p14="http://schemas.microsoft.com/office/powerpoint/2010/main" val="24481855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ouble-Column Body">
    <p:spTree>
      <p:nvGrpSpPr>
        <p:cNvPr id="1" name=""/>
        <p:cNvGrpSpPr/>
        <p:nvPr/>
      </p:nvGrpSpPr>
      <p:grpSpPr>
        <a:xfrm>
          <a:off x="0" y="0"/>
          <a:ext cx="0" cy="0"/>
          <a:chOff x="0" y="0"/>
          <a:chExt cx="0" cy="0"/>
        </a:xfrm>
      </p:grpSpPr>
      <p:sp>
        <p:nvSpPr>
          <p:cNvPr id="7" name="Rectangle 6"/>
          <p:cNvSpPr/>
          <p:nvPr userDrawn="1"/>
        </p:nvSpPr>
        <p:spPr>
          <a:xfrm>
            <a:off x="0" y="133351"/>
            <a:ext cx="9144000" cy="609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33352"/>
            <a:ext cx="8839200" cy="619125"/>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p>
        </p:txBody>
      </p:sp>
      <p:sp>
        <p:nvSpPr>
          <p:cNvPr id="3" name="Content Placeholder 2"/>
          <p:cNvSpPr>
            <a:spLocks noGrp="1"/>
          </p:cNvSpPr>
          <p:nvPr>
            <p:ph idx="1"/>
          </p:nvPr>
        </p:nvSpPr>
        <p:spPr>
          <a:xfrm>
            <a:off x="228600" y="895353"/>
            <a:ext cx="4191000" cy="3718847"/>
          </a:xfrm>
        </p:spPr>
        <p:txBody>
          <a:bodyPr>
            <a:normAutofit/>
          </a:bodyPr>
          <a:lstStyle>
            <a:lvl1pPr>
              <a:buClr>
                <a:srgbClr val="FF0F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F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F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p:cNvSpPr>
            <a:spLocks noGrp="1"/>
          </p:cNvSpPr>
          <p:nvPr>
            <p:ph idx="13"/>
          </p:nvPr>
        </p:nvSpPr>
        <p:spPr>
          <a:xfrm>
            <a:off x="4724400" y="895353"/>
            <a:ext cx="4191000" cy="3718847"/>
          </a:xfrm>
        </p:spPr>
        <p:txBody>
          <a:bodyPr>
            <a:normAutofit/>
          </a:bodyPr>
          <a:lstStyle>
            <a:lvl1pPr>
              <a:buClr>
                <a:srgbClr val="FF00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0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0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0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0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p:cNvSpPr/>
          <p:nvPr userDrawn="1"/>
        </p:nvSpPr>
        <p:spPr>
          <a:xfrm>
            <a:off x="0" y="4614200"/>
            <a:ext cx="9144000" cy="5293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ooter Placeholder 4"/>
          <p:cNvSpPr>
            <a:spLocks noGrp="1"/>
          </p:cNvSpPr>
          <p:nvPr>
            <p:ph type="ftr" sz="quarter" idx="11"/>
          </p:nvPr>
        </p:nvSpPr>
        <p:spPr>
          <a:xfrm>
            <a:off x="3124200" y="4781550"/>
            <a:ext cx="2895600" cy="273844"/>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14" name="Slide Number Placeholder 5"/>
          <p:cNvSpPr>
            <a:spLocks noGrp="1"/>
          </p:cNvSpPr>
          <p:nvPr>
            <p:ph type="sldNum" sz="quarter" idx="12"/>
          </p:nvPr>
        </p:nvSpPr>
        <p:spPr>
          <a:xfrm>
            <a:off x="6858000" y="4781550"/>
            <a:ext cx="2133600" cy="273844"/>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a:p>
        </p:txBody>
      </p:sp>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28600" y="4612880"/>
            <a:ext cx="954402" cy="548640"/>
          </a:xfrm>
          <a:prstGeom prst="rect">
            <a:avLst/>
          </a:prstGeom>
        </p:spPr>
      </p:pic>
    </p:spTree>
    <p:extLst>
      <p:ext uri="{BB962C8B-B14F-4D97-AF65-F5344CB8AC3E}">
        <p14:creationId xmlns:p14="http://schemas.microsoft.com/office/powerpoint/2010/main" val="27645693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44557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 Blue">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9934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 Orange">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9934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 YellowGreen">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06782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 Gray">
    <p:bg>
      <p:bgPr>
        <a:solidFill>
          <a:schemeClr val="accent5">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9934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Photo">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572000" y="0"/>
            <a:ext cx="4572000" cy="5143500"/>
          </a:xfrm>
        </p:spPr>
        <p:txBody>
          <a:bodyPr/>
          <a:lstStyle>
            <a:lvl1pPr marL="0" indent="0">
              <a:buNone/>
              <a:defRPr/>
            </a:lvl1pPr>
          </a:lstStyle>
          <a:p>
            <a:r>
              <a:rPr lang="en-US"/>
              <a:t>Click icon to add picture</a:t>
            </a:r>
          </a:p>
        </p:txBody>
      </p:sp>
      <p:sp>
        <p:nvSpPr>
          <p:cNvPr id="10" name="Title 9"/>
          <p:cNvSpPr>
            <a:spLocks noGrp="1"/>
          </p:cNvSpPr>
          <p:nvPr>
            <p:ph type="title"/>
          </p:nvPr>
        </p:nvSpPr>
        <p:spPr>
          <a:xfrm>
            <a:off x="381000" y="1657351"/>
            <a:ext cx="3962400" cy="1676400"/>
          </a:xfrm>
        </p:spPr>
        <p:txBody>
          <a:bodyPr>
            <a:noAutofit/>
          </a:bodyPr>
          <a:lstStyle>
            <a:lvl1pPr marL="0" indent="0" algn="l">
              <a:defRPr sz="3600">
                <a:effectLst/>
                <a:latin typeface="PermianSlabSerifTypeface" pitchFamily="50" charset="0"/>
              </a:defRPr>
            </a:lvl1pPr>
          </a:lstStyle>
          <a:p>
            <a:r>
              <a:rPr lang="en-US"/>
              <a:t>Click to edit Master title style</a:t>
            </a:r>
          </a:p>
        </p:txBody>
      </p:sp>
      <p:sp>
        <p:nvSpPr>
          <p:cNvPr id="12" name="Text Placeholder 11"/>
          <p:cNvSpPr>
            <a:spLocks noGrp="1"/>
          </p:cNvSpPr>
          <p:nvPr>
            <p:ph type="body" sz="quarter" idx="11" hasCustomPrompt="1"/>
          </p:nvPr>
        </p:nvSpPr>
        <p:spPr>
          <a:xfrm>
            <a:off x="381000" y="4171950"/>
            <a:ext cx="4038600" cy="838200"/>
          </a:xfrm>
        </p:spPr>
        <p:txBody>
          <a:bodyPr anchor="b">
            <a:normAutofit/>
          </a:bodyPr>
          <a:lstStyle>
            <a:lvl1pPr marL="0" indent="0">
              <a:buNone/>
              <a:defRPr sz="11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Name, Position</a:t>
            </a:r>
          </a:p>
          <a:p>
            <a:pPr lvl="0"/>
            <a:r>
              <a:rPr lang="en-US"/>
              <a:t>Date</a:t>
            </a:r>
          </a:p>
        </p:txBody>
      </p:sp>
      <p:sp>
        <p:nvSpPr>
          <p:cNvPr id="14" name="Text Placeholder 13"/>
          <p:cNvSpPr>
            <a:spLocks noGrp="1"/>
          </p:cNvSpPr>
          <p:nvPr>
            <p:ph type="body" sz="quarter" idx="12" hasCustomPrompt="1"/>
          </p:nvPr>
        </p:nvSpPr>
        <p:spPr>
          <a:xfrm>
            <a:off x="381000" y="3333751"/>
            <a:ext cx="3962400" cy="609600"/>
          </a:xfrm>
        </p:spPr>
        <p:txBody>
          <a:bodyPr>
            <a:normAutofit/>
          </a:bodyPr>
          <a:lstStyle>
            <a:lvl1pPr marL="0" indent="0">
              <a:buNone/>
              <a:defRPr sz="2800">
                <a:solidFill>
                  <a:schemeClr val="accent5"/>
                </a:solidFill>
                <a:latin typeface="PermianSlabSerifTypeface" pitchFamily="50" charset="0"/>
              </a:defRPr>
            </a:lvl1pPr>
          </a:lstStyle>
          <a:p>
            <a:pPr lvl="0"/>
            <a:r>
              <a:rPr lang="en-US"/>
              <a:t>Sub-Title</a:t>
            </a:r>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04800" y="285750"/>
            <a:ext cx="2763012" cy="1194816"/>
          </a:xfrm>
          <a:prstGeom prst="rect">
            <a:avLst/>
          </a:prstGeom>
        </p:spPr>
      </p:pic>
    </p:spTree>
    <p:extLst>
      <p:ext uri="{BB962C8B-B14F-4D97-AF65-F5344CB8AC3E}">
        <p14:creationId xmlns:p14="http://schemas.microsoft.com/office/powerpoint/2010/main" val="2255976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ub-Title">
    <p:spTree>
      <p:nvGrpSpPr>
        <p:cNvPr id="1" name=""/>
        <p:cNvGrpSpPr/>
        <p:nvPr/>
      </p:nvGrpSpPr>
      <p:grpSpPr>
        <a:xfrm>
          <a:off x="0" y="0"/>
          <a:ext cx="0" cy="0"/>
          <a:chOff x="0" y="0"/>
          <a:chExt cx="0" cy="0"/>
        </a:xfrm>
      </p:grpSpPr>
      <p:sp>
        <p:nvSpPr>
          <p:cNvPr id="4" name="Rectangle 3"/>
          <p:cNvSpPr/>
          <p:nvPr userDrawn="1"/>
        </p:nvSpPr>
        <p:spPr>
          <a:xfrm>
            <a:off x="3200400" y="2906078"/>
            <a:ext cx="5943600" cy="168021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276600" y="2971800"/>
            <a:ext cx="5715000" cy="1543050"/>
          </a:xfrm>
        </p:spPr>
        <p:txBody>
          <a:bodyPr/>
          <a:lstStyle>
            <a:lvl1pPr algn="r">
              <a:defRPr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62000" y="2495550"/>
            <a:ext cx="2510028" cy="2510028"/>
          </a:xfrm>
          <a:prstGeom prst="rect">
            <a:avLst/>
          </a:prstGeom>
          <a:noFill/>
          <a:ln>
            <a:noFill/>
          </a:ln>
        </p:spPr>
      </p:pic>
    </p:spTree>
    <p:extLst>
      <p:ext uri="{BB962C8B-B14F-4D97-AF65-F5344CB8AC3E}">
        <p14:creationId xmlns:p14="http://schemas.microsoft.com/office/powerpoint/2010/main" val="28548909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Body - TN Mark">
    <p:spTree>
      <p:nvGrpSpPr>
        <p:cNvPr id="1" name=""/>
        <p:cNvGrpSpPr/>
        <p:nvPr/>
      </p:nvGrpSpPr>
      <p:grpSpPr>
        <a:xfrm>
          <a:off x="0" y="0"/>
          <a:ext cx="0" cy="0"/>
          <a:chOff x="0" y="0"/>
          <a:chExt cx="0" cy="0"/>
        </a:xfrm>
      </p:grpSpPr>
      <p:sp>
        <p:nvSpPr>
          <p:cNvPr id="7" name="Rectangle 6"/>
          <p:cNvSpPr/>
          <p:nvPr userDrawn="1"/>
        </p:nvSpPr>
        <p:spPr>
          <a:xfrm>
            <a:off x="0" y="133351"/>
            <a:ext cx="9144000" cy="609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33352"/>
            <a:ext cx="8839200" cy="619125"/>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p>
        </p:txBody>
      </p:sp>
      <p:sp>
        <p:nvSpPr>
          <p:cNvPr id="3" name="Content Placeholder 2"/>
          <p:cNvSpPr>
            <a:spLocks noGrp="1"/>
          </p:cNvSpPr>
          <p:nvPr>
            <p:ph idx="1"/>
          </p:nvPr>
        </p:nvSpPr>
        <p:spPr>
          <a:xfrm>
            <a:off x="152400" y="857250"/>
            <a:ext cx="8839200" cy="4171950"/>
          </a:xfrm>
        </p:spPr>
        <p:txBody>
          <a:bodyPr>
            <a:normAutofit/>
          </a:bodyPr>
          <a:lstStyle>
            <a:lvl1pPr>
              <a:buClr>
                <a:schemeClr val="bg2"/>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bg2"/>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bg2"/>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bg2"/>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bg2"/>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279892" y="4304964"/>
            <a:ext cx="864108" cy="864108"/>
          </a:xfrm>
          <a:prstGeom prst="rect">
            <a:avLst/>
          </a:prstGeom>
        </p:spPr>
      </p:pic>
    </p:spTree>
    <p:extLst>
      <p:ext uri="{BB962C8B-B14F-4D97-AF65-F5344CB8AC3E}">
        <p14:creationId xmlns:p14="http://schemas.microsoft.com/office/powerpoint/2010/main" val="1899978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ody">
    <p:spTree>
      <p:nvGrpSpPr>
        <p:cNvPr id="1" name=""/>
        <p:cNvGrpSpPr/>
        <p:nvPr/>
      </p:nvGrpSpPr>
      <p:grpSpPr>
        <a:xfrm>
          <a:off x="0" y="0"/>
          <a:ext cx="0" cy="0"/>
          <a:chOff x="0" y="0"/>
          <a:chExt cx="0" cy="0"/>
        </a:xfrm>
      </p:grpSpPr>
      <p:sp>
        <p:nvSpPr>
          <p:cNvPr id="7" name="Rectangle 6"/>
          <p:cNvSpPr/>
          <p:nvPr userDrawn="1"/>
        </p:nvSpPr>
        <p:spPr>
          <a:xfrm>
            <a:off x="0" y="133351"/>
            <a:ext cx="9144000" cy="609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33352"/>
            <a:ext cx="8839200" cy="619125"/>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p>
        </p:txBody>
      </p:sp>
      <p:sp>
        <p:nvSpPr>
          <p:cNvPr id="3" name="Content Placeholder 2"/>
          <p:cNvSpPr>
            <a:spLocks noGrp="1"/>
          </p:cNvSpPr>
          <p:nvPr>
            <p:ph idx="1"/>
          </p:nvPr>
        </p:nvSpPr>
        <p:spPr>
          <a:xfrm>
            <a:off x="228600" y="895353"/>
            <a:ext cx="8763000" cy="3718847"/>
          </a:xfrm>
        </p:spPr>
        <p:txBody>
          <a:bodyPr>
            <a:normAutofit/>
          </a:bodyPr>
          <a:lstStyle>
            <a:lvl1pPr>
              <a:buClr>
                <a:schemeClr val="bg2"/>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bg2"/>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bg2"/>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bg2"/>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bg2"/>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p:cNvSpPr/>
          <p:nvPr userDrawn="1"/>
        </p:nvSpPr>
        <p:spPr>
          <a:xfrm>
            <a:off x="0" y="4614200"/>
            <a:ext cx="9144000" cy="5293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4"/>
          <p:cNvSpPr>
            <a:spLocks noGrp="1"/>
          </p:cNvSpPr>
          <p:nvPr>
            <p:ph type="ftr" sz="quarter" idx="11"/>
          </p:nvPr>
        </p:nvSpPr>
        <p:spPr>
          <a:xfrm>
            <a:off x="3124200" y="4781550"/>
            <a:ext cx="2895600" cy="273844"/>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13" name="Slide Number Placeholder 5"/>
          <p:cNvSpPr>
            <a:spLocks noGrp="1"/>
          </p:cNvSpPr>
          <p:nvPr>
            <p:ph type="sldNum" sz="quarter" idx="12"/>
          </p:nvPr>
        </p:nvSpPr>
        <p:spPr>
          <a:xfrm>
            <a:off x="6858000" y="4781550"/>
            <a:ext cx="2133600" cy="273844"/>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28600" y="4612880"/>
            <a:ext cx="954402" cy="548640"/>
          </a:xfrm>
          <a:prstGeom prst="rect">
            <a:avLst/>
          </a:prstGeom>
        </p:spPr>
      </p:pic>
    </p:spTree>
    <p:extLst>
      <p:ext uri="{BB962C8B-B14F-4D97-AF65-F5344CB8AC3E}">
        <p14:creationId xmlns:p14="http://schemas.microsoft.com/office/powerpoint/2010/main" val="783884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Body - Red">
    <p:spTree>
      <p:nvGrpSpPr>
        <p:cNvPr id="1" name=""/>
        <p:cNvGrpSpPr/>
        <p:nvPr/>
      </p:nvGrpSpPr>
      <p:grpSpPr>
        <a:xfrm>
          <a:off x="0" y="0"/>
          <a:ext cx="0" cy="0"/>
          <a:chOff x="0" y="0"/>
          <a:chExt cx="0" cy="0"/>
        </a:xfrm>
      </p:grpSpPr>
      <p:sp>
        <p:nvSpPr>
          <p:cNvPr id="7" name="Rectangle 6"/>
          <p:cNvSpPr/>
          <p:nvPr userDrawn="1"/>
        </p:nvSpPr>
        <p:spPr>
          <a:xfrm>
            <a:off x="0" y="133351"/>
            <a:ext cx="9144000" cy="609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33352"/>
            <a:ext cx="8839200" cy="619125"/>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p>
        </p:txBody>
      </p:sp>
      <p:sp>
        <p:nvSpPr>
          <p:cNvPr id="3" name="Content Placeholder 2"/>
          <p:cNvSpPr>
            <a:spLocks noGrp="1"/>
          </p:cNvSpPr>
          <p:nvPr>
            <p:ph idx="1"/>
          </p:nvPr>
        </p:nvSpPr>
        <p:spPr>
          <a:xfrm>
            <a:off x="228600" y="895350"/>
            <a:ext cx="8763000" cy="3718849"/>
          </a:xfrm>
        </p:spPr>
        <p:txBody>
          <a:bodyPr>
            <a:normAutofit/>
          </a:bodyPr>
          <a:lstStyle>
            <a:lvl1pPr>
              <a:buClr>
                <a:srgbClr val="FF0F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F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F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userDrawn="1"/>
        </p:nvSpPr>
        <p:spPr>
          <a:xfrm>
            <a:off x="0" y="742951"/>
            <a:ext cx="9144000" cy="66675"/>
          </a:xfrm>
          <a:prstGeom prst="rect">
            <a:avLst/>
          </a:prstGeom>
          <a:solidFill>
            <a:srgbClr val="FF0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4614200"/>
            <a:ext cx="9144000" cy="5293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oter Placeholder 4"/>
          <p:cNvSpPr>
            <a:spLocks noGrp="1"/>
          </p:cNvSpPr>
          <p:nvPr>
            <p:ph type="ftr" sz="quarter" idx="11"/>
          </p:nvPr>
        </p:nvSpPr>
        <p:spPr>
          <a:xfrm>
            <a:off x="3124200" y="4781550"/>
            <a:ext cx="2895600" cy="273844"/>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16" name="Slide Number Placeholder 5"/>
          <p:cNvSpPr>
            <a:spLocks noGrp="1"/>
          </p:cNvSpPr>
          <p:nvPr>
            <p:ph type="sldNum" sz="quarter" idx="12"/>
          </p:nvPr>
        </p:nvSpPr>
        <p:spPr>
          <a:xfrm>
            <a:off x="6858000" y="4781550"/>
            <a:ext cx="2133600" cy="273844"/>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28600" y="4612880"/>
            <a:ext cx="954402" cy="548640"/>
          </a:xfrm>
          <a:prstGeom prst="rect">
            <a:avLst/>
          </a:prstGeom>
        </p:spPr>
      </p:pic>
    </p:spTree>
    <p:extLst>
      <p:ext uri="{BB962C8B-B14F-4D97-AF65-F5344CB8AC3E}">
        <p14:creationId xmlns:p14="http://schemas.microsoft.com/office/powerpoint/2010/main" val="2770656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dy - Orange">
    <p:spTree>
      <p:nvGrpSpPr>
        <p:cNvPr id="1" name=""/>
        <p:cNvGrpSpPr/>
        <p:nvPr/>
      </p:nvGrpSpPr>
      <p:grpSpPr>
        <a:xfrm>
          <a:off x="0" y="0"/>
          <a:ext cx="0" cy="0"/>
          <a:chOff x="0" y="0"/>
          <a:chExt cx="0" cy="0"/>
        </a:xfrm>
      </p:grpSpPr>
      <p:sp>
        <p:nvSpPr>
          <p:cNvPr id="12" name="Rectangle 11"/>
          <p:cNvSpPr/>
          <p:nvPr userDrawn="1"/>
        </p:nvSpPr>
        <p:spPr>
          <a:xfrm>
            <a:off x="0" y="133351"/>
            <a:ext cx="9144000" cy="609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p:nvPr>
        </p:nvSpPr>
        <p:spPr>
          <a:xfrm>
            <a:off x="152400" y="133352"/>
            <a:ext cx="8839200" cy="619125"/>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p>
        </p:txBody>
      </p:sp>
      <p:sp>
        <p:nvSpPr>
          <p:cNvPr id="14" name="Content Placeholder 2"/>
          <p:cNvSpPr>
            <a:spLocks noGrp="1"/>
          </p:cNvSpPr>
          <p:nvPr>
            <p:ph idx="1"/>
          </p:nvPr>
        </p:nvSpPr>
        <p:spPr>
          <a:xfrm>
            <a:off x="228600" y="895350"/>
            <a:ext cx="8763000" cy="3718849"/>
          </a:xfrm>
        </p:spPr>
        <p:txBody>
          <a:bodyPr>
            <a:normAutofit/>
          </a:bodyPr>
          <a:lstStyle>
            <a:lvl1pPr>
              <a:buClr>
                <a:schemeClr val="accent3"/>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3"/>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3"/>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3"/>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3"/>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p:cNvSpPr/>
          <p:nvPr userDrawn="1"/>
        </p:nvSpPr>
        <p:spPr>
          <a:xfrm>
            <a:off x="0" y="742951"/>
            <a:ext cx="9144000" cy="66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4614200"/>
            <a:ext cx="9144000" cy="5293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oter Placeholder 4"/>
          <p:cNvSpPr>
            <a:spLocks noGrp="1"/>
          </p:cNvSpPr>
          <p:nvPr>
            <p:ph type="ftr" sz="quarter" idx="11"/>
          </p:nvPr>
        </p:nvSpPr>
        <p:spPr>
          <a:xfrm>
            <a:off x="3124200" y="4781550"/>
            <a:ext cx="2895600" cy="273844"/>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16" name="Slide Number Placeholder 5"/>
          <p:cNvSpPr>
            <a:spLocks noGrp="1"/>
          </p:cNvSpPr>
          <p:nvPr>
            <p:ph type="sldNum" sz="quarter" idx="12"/>
          </p:nvPr>
        </p:nvSpPr>
        <p:spPr>
          <a:xfrm>
            <a:off x="6858000" y="4781550"/>
            <a:ext cx="2133600" cy="273844"/>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28600" y="4612880"/>
            <a:ext cx="954402" cy="548640"/>
          </a:xfrm>
          <a:prstGeom prst="rect">
            <a:avLst/>
          </a:prstGeom>
        </p:spPr>
      </p:pic>
    </p:spTree>
    <p:extLst>
      <p:ext uri="{BB962C8B-B14F-4D97-AF65-F5344CB8AC3E}">
        <p14:creationId xmlns:p14="http://schemas.microsoft.com/office/powerpoint/2010/main" val="2563395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Body - Blue">
    <p:spTree>
      <p:nvGrpSpPr>
        <p:cNvPr id="1" name=""/>
        <p:cNvGrpSpPr/>
        <p:nvPr/>
      </p:nvGrpSpPr>
      <p:grpSpPr>
        <a:xfrm>
          <a:off x="0" y="0"/>
          <a:ext cx="0" cy="0"/>
          <a:chOff x="0" y="0"/>
          <a:chExt cx="0" cy="0"/>
        </a:xfrm>
      </p:grpSpPr>
      <p:sp>
        <p:nvSpPr>
          <p:cNvPr id="7" name="Rectangle 6"/>
          <p:cNvSpPr/>
          <p:nvPr userDrawn="1"/>
        </p:nvSpPr>
        <p:spPr>
          <a:xfrm>
            <a:off x="0" y="133351"/>
            <a:ext cx="9144000" cy="609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33352"/>
            <a:ext cx="8839200" cy="619125"/>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p>
        </p:txBody>
      </p:sp>
      <p:sp>
        <p:nvSpPr>
          <p:cNvPr id="3" name="Content Placeholder 2"/>
          <p:cNvSpPr>
            <a:spLocks noGrp="1"/>
          </p:cNvSpPr>
          <p:nvPr>
            <p:ph idx="1"/>
          </p:nvPr>
        </p:nvSpPr>
        <p:spPr>
          <a:xfrm>
            <a:off x="228600" y="895350"/>
            <a:ext cx="8763000" cy="3718849"/>
          </a:xfrm>
        </p:spPr>
        <p:txBody>
          <a:bodyPr>
            <a:normAutofit/>
          </a:bodyPr>
          <a:lstStyle>
            <a:lvl1pPr>
              <a:buClr>
                <a:schemeClr val="accent1"/>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1"/>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1"/>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1"/>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userDrawn="1"/>
        </p:nvSpPr>
        <p:spPr>
          <a:xfrm>
            <a:off x="0" y="742951"/>
            <a:ext cx="9144000" cy="66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4614200"/>
            <a:ext cx="9144000" cy="5293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oter Placeholder 4"/>
          <p:cNvSpPr>
            <a:spLocks noGrp="1"/>
          </p:cNvSpPr>
          <p:nvPr>
            <p:ph type="ftr" sz="quarter" idx="11"/>
          </p:nvPr>
        </p:nvSpPr>
        <p:spPr>
          <a:xfrm>
            <a:off x="3124200" y="4781550"/>
            <a:ext cx="2895600" cy="273844"/>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16" name="Slide Number Placeholder 5"/>
          <p:cNvSpPr>
            <a:spLocks noGrp="1"/>
          </p:cNvSpPr>
          <p:nvPr>
            <p:ph type="sldNum" sz="quarter" idx="12"/>
          </p:nvPr>
        </p:nvSpPr>
        <p:spPr>
          <a:xfrm>
            <a:off x="6858000" y="4781550"/>
            <a:ext cx="2133600" cy="273844"/>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28600" y="4612880"/>
            <a:ext cx="954402" cy="548640"/>
          </a:xfrm>
          <a:prstGeom prst="rect">
            <a:avLst/>
          </a:prstGeom>
        </p:spPr>
      </p:pic>
    </p:spTree>
    <p:extLst>
      <p:ext uri="{BB962C8B-B14F-4D97-AF65-F5344CB8AC3E}">
        <p14:creationId xmlns:p14="http://schemas.microsoft.com/office/powerpoint/2010/main" val="2335100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Body - YellowGreen">
    <p:spTree>
      <p:nvGrpSpPr>
        <p:cNvPr id="1" name=""/>
        <p:cNvGrpSpPr/>
        <p:nvPr/>
      </p:nvGrpSpPr>
      <p:grpSpPr>
        <a:xfrm>
          <a:off x="0" y="0"/>
          <a:ext cx="0" cy="0"/>
          <a:chOff x="0" y="0"/>
          <a:chExt cx="0" cy="0"/>
        </a:xfrm>
      </p:grpSpPr>
      <p:sp>
        <p:nvSpPr>
          <p:cNvPr id="7" name="Rectangle 6"/>
          <p:cNvSpPr/>
          <p:nvPr userDrawn="1"/>
        </p:nvSpPr>
        <p:spPr>
          <a:xfrm>
            <a:off x="0" y="133351"/>
            <a:ext cx="9144000" cy="609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33352"/>
            <a:ext cx="8839200" cy="619125"/>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p>
        </p:txBody>
      </p:sp>
      <p:sp>
        <p:nvSpPr>
          <p:cNvPr id="3" name="Content Placeholder 2"/>
          <p:cNvSpPr>
            <a:spLocks noGrp="1"/>
          </p:cNvSpPr>
          <p:nvPr>
            <p:ph idx="1"/>
          </p:nvPr>
        </p:nvSpPr>
        <p:spPr>
          <a:xfrm>
            <a:off x="228600" y="895350"/>
            <a:ext cx="8763000" cy="3718849"/>
          </a:xfrm>
        </p:spPr>
        <p:txBody>
          <a:bodyPr>
            <a:normAutofit/>
          </a:bodyPr>
          <a:lstStyle>
            <a:lvl1pPr>
              <a:buClr>
                <a:schemeClr val="accent2"/>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2"/>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2"/>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2"/>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2"/>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userDrawn="1"/>
        </p:nvSpPr>
        <p:spPr>
          <a:xfrm>
            <a:off x="0" y="742951"/>
            <a:ext cx="9144000" cy="66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4614200"/>
            <a:ext cx="9144000" cy="5293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oter Placeholder 4"/>
          <p:cNvSpPr>
            <a:spLocks noGrp="1"/>
          </p:cNvSpPr>
          <p:nvPr>
            <p:ph type="ftr" sz="quarter" idx="11"/>
          </p:nvPr>
        </p:nvSpPr>
        <p:spPr>
          <a:xfrm>
            <a:off x="3124200" y="4781550"/>
            <a:ext cx="2895600" cy="273844"/>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16" name="Slide Number Placeholder 5"/>
          <p:cNvSpPr>
            <a:spLocks noGrp="1"/>
          </p:cNvSpPr>
          <p:nvPr>
            <p:ph type="sldNum" sz="quarter" idx="12"/>
          </p:nvPr>
        </p:nvSpPr>
        <p:spPr>
          <a:xfrm>
            <a:off x="6858000" y="4781550"/>
            <a:ext cx="2133600" cy="273844"/>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28600" y="4612880"/>
            <a:ext cx="954402" cy="548640"/>
          </a:xfrm>
          <a:prstGeom prst="rect">
            <a:avLst/>
          </a:prstGeom>
        </p:spPr>
      </p:pic>
    </p:spTree>
    <p:extLst>
      <p:ext uri="{BB962C8B-B14F-4D97-AF65-F5344CB8AC3E}">
        <p14:creationId xmlns:p14="http://schemas.microsoft.com/office/powerpoint/2010/main" val="28832673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3124200" y="4812507"/>
            <a:ext cx="2895600" cy="273844"/>
          </a:xfrm>
          <a:prstGeom prst="rect">
            <a:avLst/>
          </a:prstGeom>
        </p:spPr>
        <p:txBody>
          <a:bodyPr vert="horz" lIns="91440" tIns="45720" rIns="91440" bIns="45720" rtlCol="0" anchor="b"/>
          <a:lstStyle>
            <a:lvl1pPr algn="ct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7" name="Slide Number Placeholder 5"/>
          <p:cNvSpPr>
            <a:spLocks noGrp="1"/>
          </p:cNvSpPr>
          <p:nvPr>
            <p:ph type="sldNum" sz="quarter" idx="4"/>
          </p:nvPr>
        </p:nvSpPr>
        <p:spPr>
          <a:xfrm>
            <a:off x="6858000" y="4807745"/>
            <a:ext cx="2133600" cy="273844"/>
          </a:xfrm>
          <a:prstGeom prst="rect">
            <a:avLst/>
          </a:prstGeom>
        </p:spPr>
        <p:txBody>
          <a:bodyPr anchor="b"/>
          <a:lstStyle>
            <a:lvl1pPr algn="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a:p>
        </p:txBody>
      </p:sp>
    </p:spTree>
    <p:extLst>
      <p:ext uri="{BB962C8B-B14F-4D97-AF65-F5344CB8AC3E}">
        <p14:creationId xmlns:p14="http://schemas.microsoft.com/office/powerpoint/2010/main" val="1143005989"/>
      </p:ext>
    </p:extLst>
  </p:cSld>
  <p:clrMap bg1="lt1" tx1="dk1" bg2="lt2" tx2="dk2" accent1="accent1" accent2="accent2" accent3="accent3" accent4="accent4" accent5="accent5" accent6="accent6" hlink="hlink" folHlink="folHlink"/>
  <p:sldLayoutIdLst>
    <p:sldLayoutId id="2147483660" r:id="rId1"/>
    <p:sldLayoutId id="2147483670" r:id="rId2"/>
    <p:sldLayoutId id="2147483649" r:id="rId3"/>
    <p:sldLayoutId id="2147483680" r:id="rId4"/>
    <p:sldLayoutId id="2147483671" r:id="rId5"/>
    <p:sldLayoutId id="2147483668" r:id="rId6"/>
    <p:sldLayoutId id="2147483665" r:id="rId7"/>
    <p:sldLayoutId id="2147483672" r:id="rId8"/>
    <p:sldLayoutId id="2147483673" r:id="rId9"/>
    <p:sldLayoutId id="2147483679" r:id="rId10"/>
    <p:sldLayoutId id="2147483674" r:id="rId11"/>
    <p:sldLayoutId id="2147483662" r:id="rId12"/>
    <p:sldLayoutId id="2147483663" r:id="rId13"/>
    <p:sldLayoutId id="2147483676" r:id="rId14"/>
    <p:sldLayoutId id="2147483677" r:id="rId15"/>
    <p:sldLayoutId id="2147483675" r:id="rId16"/>
    <p:sldLayoutId id="2147483678"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32.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Polk County - Ocoee Corridor K</a:t>
            </a:r>
          </a:p>
        </p:txBody>
      </p:sp>
      <p:sp>
        <p:nvSpPr>
          <p:cNvPr id="3" name="Text Placeholder 2"/>
          <p:cNvSpPr>
            <a:spLocks noGrp="1"/>
          </p:cNvSpPr>
          <p:nvPr>
            <p:ph type="body" sz="quarter" idx="12"/>
          </p:nvPr>
        </p:nvSpPr>
        <p:spPr/>
        <p:txBody>
          <a:bodyPr/>
          <a:lstStyle/>
          <a:p>
            <a:r>
              <a:rPr lang="en-US">
                <a:latin typeface="PermianSlabSerifTypeface"/>
              </a:rPr>
              <a:t>US-64/SR-40</a:t>
            </a:r>
          </a:p>
        </p:txBody>
      </p:sp>
      <p:sp>
        <p:nvSpPr>
          <p:cNvPr id="4" name="Text Placeholder 3"/>
          <p:cNvSpPr>
            <a:spLocks noGrp="1"/>
          </p:cNvSpPr>
          <p:nvPr>
            <p:ph type="body" sz="quarter" idx="11"/>
          </p:nvPr>
        </p:nvSpPr>
        <p:spPr/>
        <p:txBody>
          <a:bodyPr/>
          <a:lstStyle/>
          <a:p>
            <a:r>
              <a:rPr lang="en-US" dirty="0">
                <a:latin typeface="Open Sans"/>
                <a:ea typeface="Open Sans"/>
                <a:cs typeface="Open Sans"/>
              </a:rPr>
              <a:t>September 10, 2024</a:t>
            </a:r>
            <a:endParaRPr lang="en-US" dirty="0"/>
          </a:p>
        </p:txBody>
      </p:sp>
    </p:spTree>
    <p:extLst>
      <p:ext uri="{BB962C8B-B14F-4D97-AF65-F5344CB8AC3E}">
        <p14:creationId xmlns:p14="http://schemas.microsoft.com/office/powerpoint/2010/main" val="4792601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ACBC1-5D47-4228-9E2D-0B4781757460}"/>
              </a:ext>
            </a:extLst>
          </p:cNvPr>
          <p:cNvSpPr>
            <a:spLocks noGrp="1"/>
          </p:cNvSpPr>
          <p:nvPr>
            <p:ph type="title"/>
          </p:nvPr>
        </p:nvSpPr>
        <p:spPr/>
        <p:txBody>
          <a:bodyPr/>
          <a:lstStyle/>
          <a:p>
            <a:r>
              <a:rPr lang="en-US" dirty="0">
                <a:latin typeface="PermianSlabSerifTypeface"/>
                <a:ea typeface="Open Sans"/>
                <a:cs typeface="Open Sans"/>
              </a:rPr>
              <a:t>Location 3</a:t>
            </a:r>
          </a:p>
        </p:txBody>
      </p:sp>
      <p:pic>
        <p:nvPicPr>
          <p:cNvPr id="9" name="Picture 8">
            <a:extLst>
              <a:ext uri="{FF2B5EF4-FFF2-40B4-BE49-F238E27FC236}">
                <a16:creationId xmlns:a16="http://schemas.microsoft.com/office/drawing/2014/main" id="{7B91052E-76DE-DD24-3860-15A0DB51EC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02" t="3418" r="4814" b="15625"/>
          <a:stretch/>
        </p:blipFill>
        <p:spPr>
          <a:xfrm>
            <a:off x="1403010" y="816675"/>
            <a:ext cx="6435701" cy="3784374"/>
          </a:xfrm>
          <a:prstGeom prst="rect">
            <a:avLst/>
          </a:prstGeom>
          <a:ln>
            <a:solidFill>
              <a:schemeClr val="tx1"/>
            </a:solidFill>
          </a:ln>
        </p:spPr>
      </p:pic>
    </p:spTree>
    <p:extLst>
      <p:ext uri="{BB962C8B-B14F-4D97-AF65-F5344CB8AC3E}">
        <p14:creationId xmlns:p14="http://schemas.microsoft.com/office/powerpoint/2010/main" val="36022085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ACBC1-5D47-4228-9E2D-0B4781757460}"/>
              </a:ext>
            </a:extLst>
          </p:cNvPr>
          <p:cNvSpPr>
            <a:spLocks noGrp="1"/>
          </p:cNvSpPr>
          <p:nvPr>
            <p:ph type="title"/>
          </p:nvPr>
        </p:nvSpPr>
        <p:spPr/>
        <p:txBody>
          <a:bodyPr/>
          <a:lstStyle/>
          <a:p>
            <a:r>
              <a:rPr lang="en-US" dirty="0">
                <a:latin typeface="PermianSlabSerifTypeface"/>
                <a:ea typeface="Open Sans"/>
                <a:cs typeface="Open Sans"/>
              </a:rPr>
              <a:t>Location 3</a:t>
            </a:r>
          </a:p>
        </p:txBody>
      </p:sp>
      <p:pic>
        <p:nvPicPr>
          <p:cNvPr id="9" name="Picture 8">
            <a:extLst>
              <a:ext uri="{FF2B5EF4-FFF2-40B4-BE49-F238E27FC236}">
                <a16:creationId xmlns:a16="http://schemas.microsoft.com/office/drawing/2014/main" id="{7B91052E-76DE-DD24-3860-15A0DB51EC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988" t="3095" r="4814" b="15303"/>
          <a:stretch/>
        </p:blipFill>
        <p:spPr>
          <a:xfrm>
            <a:off x="1456718" y="816675"/>
            <a:ext cx="6214469" cy="3790226"/>
          </a:xfrm>
          <a:prstGeom prst="rect">
            <a:avLst/>
          </a:prstGeom>
          <a:ln>
            <a:solidFill>
              <a:schemeClr val="tx1"/>
            </a:solidFill>
          </a:ln>
        </p:spPr>
      </p:pic>
    </p:spTree>
    <p:extLst>
      <p:ext uri="{BB962C8B-B14F-4D97-AF65-F5344CB8AC3E}">
        <p14:creationId xmlns:p14="http://schemas.microsoft.com/office/powerpoint/2010/main" val="27565193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ACBC1-5D47-4228-9E2D-0B4781757460}"/>
              </a:ext>
            </a:extLst>
          </p:cNvPr>
          <p:cNvSpPr>
            <a:spLocks noGrp="1"/>
          </p:cNvSpPr>
          <p:nvPr>
            <p:ph type="title"/>
          </p:nvPr>
        </p:nvSpPr>
        <p:spPr/>
        <p:txBody>
          <a:bodyPr/>
          <a:lstStyle/>
          <a:p>
            <a:r>
              <a:rPr lang="en-US" dirty="0">
                <a:latin typeface="PermianSlabSerifTypeface"/>
                <a:ea typeface="Open Sans"/>
                <a:cs typeface="Open Sans"/>
              </a:rPr>
              <a:t>Location 3</a:t>
            </a:r>
          </a:p>
        </p:txBody>
      </p:sp>
      <p:pic>
        <p:nvPicPr>
          <p:cNvPr id="9" name="Picture 8">
            <a:extLst>
              <a:ext uri="{FF2B5EF4-FFF2-40B4-BE49-F238E27FC236}">
                <a16:creationId xmlns:a16="http://schemas.microsoft.com/office/drawing/2014/main" id="{7B91052E-76DE-DD24-3860-15A0DB51EC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880" t="3256" r="2228" b="15303"/>
          <a:stretch/>
        </p:blipFill>
        <p:spPr>
          <a:xfrm>
            <a:off x="1577521" y="815113"/>
            <a:ext cx="6393817" cy="3777824"/>
          </a:xfrm>
          <a:prstGeom prst="rect">
            <a:avLst/>
          </a:prstGeom>
          <a:ln>
            <a:solidFill>
              <a:schemeClr val="tx1"/>
            </a:solidFill>
          </a:ln>
        </p:spPr>
      </p:pic>
    </p:spTree>
    <p:extLst>
      <p:ext uri="{BB962C8B-B14F-4D97-AF65-F5344CB8AC3E}">
        <p14:creationId xmlns:p14="http://schemas.microsoft.com/office/powerpoint/2010/main" val="20973740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ACBC1-5D47-4228-9E2D-0B4781757460}"/>
              </a:ext>
            </a:extLst>
          </p:cNvPr>
          <p:cNvSpPr>
            <a:spLocks noGrp="1"/>
          </p:cNvSpPr>
          <p:nvPr>
            <p:ph type="title"/>
          </p:nvPr>
        </p:nvSpPr>
        <p:spPr/>
        <p:txBody>
          <a:bodyPr/>
          <a:lstStyle/>
          <a:p>
            <a:r>
              <a:rPr lang="en-US" dirty="0">
                <a:latin typeface="PermianSlabSerifTypeface"/>
                <a:ea typeface="Open Sans"/>
                <a:cs typeface="Open Sans"/>
              </a:rPr>
              <a:t>Location 4</a:t>
            </a:r>
          </a:p>
        </p:txBody>
      </p:sp>
      <p:sp>
        <p:nvSpPr>
          <p:cNvPr id="5" name="Content Placeholder 4">
            <a:extLst>
              <a:ext uri="{FF2B5EF4-FFF2-40B4-BE49-F238E27FC236}">
                <a16:creationId xmlns:a16="http://schemas.microsoft.com/office/drawing/2014/main" id="{5A256ED9-0E30-4231-BF0F-DB28F2419D9B}"/>
              </a:ext>
            </a:extLst>
          </p:cNvPr>
          <p:cNvSpPr>
            <a:spLocks noGrp="1"/>
          </p:cNvSpPr>
          <p:nvPr>
            <p:ph idx="1"/>
          </p:nvPr>
        </p:nvSpPr>
        <p:spPr>
          <a:xfrm>
            <a:off x="152400" y="887258"/>
            <a:ext cx="4197927" cy="3718849"/>
          </a:xfrm>
        </p:spPr>
        <p:txBody>
          <a:bodyPr>
            <a:normAutofit fontScale="85000" lnSpcReduction="10000"/>
          </a:bodyPr>
          <a:lstStyle/>
          <a:p>
            <a:r>
              <a:rPr lang="en-US" sz="2000" dirty="0"/>
              <a:t>Intersection Improvements</a:t>
            </a:r>
          </a:p>
          <a:p>
            <a:pPr lvl="1"/>
            <a:r>
              <a:rPr lang="en-US" sz="1600" dirty="0"/>
              <a:t>Realigning SR-314 (Parksville Road) to provide safer turning movements</a:t>
            </a:r>
          </a:p>
          <a:p>
            <a:r>
              <a:rPr lang="en-US" sz="2000" dirty="0"/>
              <a:t>Widening SR 40 to 3 lanes and 6’ shoulders</a:t>
            </a:r>
          </a:p>
          <a:p>
            <a:r>
              <a:rPr lang="en-US" sz="2000" dirty="0"/>
              <a:t>Adds 10’ shared use path to provide access between Ocoee River and Sugarloaf Mountain Park</a:t>
            </a:r>
          </a:p>
          <a:p>
            <a:r>
              <a:rPr lang="en-US" sz="2000" dirty="0"/>
              <a:t>Consolidate access drives for TVA and Sugarloaf Mountain Park to simplify/improve ingress/egress</a:t>
            </a:r>
          </a:p>
          <a:p>
            <a:r>
              <a:rPr lang="en-US" sz="2000" dirty="0"/>
              <a:t>ROW – FY 2025</a:t>
            </a:r>
          </a:p>
          <a:p>
            <a:r>
              <a:rPr lang="en-US" sz="2000" dirty="0"/>
              <a:t>Construction – FY 2026</a:t>
            </a:r>
          </a:p>
          <a:p>
            <a:endParaRPr lang="en-US" sz="2000" dirty="0"/>
          </a:p>
        </p:txBody>
      </p:sp>
      <p:pic>
        <p:nvPicPr>
          <p:cNvPr id="12" name="Picture 11">
            <a:extLst>
              <a:ext uri="{FF2B5EF4-FFF2-40B4-BE49-F238E27FC236}">
                <a16:creationId xmlns:a16="http://schemas.microsoft.com/office/drawing/2014/main" id="{15714040-7ABA-6928-3A86-CE78C5340C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48419" y="814316"/>
            <a:ext cx="3513297" cy="3791790"/>
          </a:xfrm>
          <a:prstGeom prst="rect">
            <a:avLst/>
          </a:prstGeom>
          <a:ln>
            <a:solidFill>
              <a:schemeClr val="tx1"/>
            </a:solidFill>
          </a:ln>
        </p:spPr>
      </p:pic>
    </p:spTree>
    <p:extLst>
      <p:ext uri="{BB962C8B-B14F-4D97-AF65-F5344CB8AC3E}">
        <p14:creationId xmlns:p14="http://schemas.microsoft.com/office/powerpoint/2010/main" val="1088154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ACBC1-5D47-4228-9E2D-0B4781757460}"/>
              </a:ext>
            </a:extLst>
          </p:cNvPr>
          <p:cNvSpPr>
            <a:spLocks noGrp="1"/>
          </p:cNvSpPr>
          <p:nvPr>
            <p:ph type="title"/>
          </p:nvPr>
        </p:nvSpPr>
        <p:spPr/>
        <p:txBody>
          <a:bodyPr/>
          <a:lstStyle/>
          <a:p>
            <a:r>
              <a:rPr lang="en-US" dirty="0">
                <a:latin typeface="PermianSlabSerifTypeface"/>
                <a:ea typeface="Open Sans"/>
                <a:cs typeface="Open Sans"/>
              </a:rPr>
              <a:t>Location 4</a:t>
            </a:r>
          </a:p>
        </p:txBody>
      </p:sp>
      <p:pic>
        <p:nvPicPr>
          <p:cNvPr id="4" name="Picture 3">
            <a:extLst>
              <a:ext uri="{FF2B5EF4-FFF2-40B4-BE49-F238E27FC236}">
                <a16:creationId xmlns:a16="http://schemas.microsoft.com/office/drawing/2014/main" id="{CCD14C4F-9EEC-9FEC-3A50-3147DFBF4E82}"/>
              </a:ext>
            </a:extLst>
          </p:cNvPr>
          <p:cNvPicPr>
            <a:picLocks noChangeAspect="1"/>
          </p:cNvPicPr>
          <p:nvPr/>
        </p:nvPicPr>
        <p:blipFill>
          <a:blip r:embed="rId3"/>
          <a:stretch>
            <a:fillRect/>
          </a:stretch>
        </p:blipFill>
        <p:spPr>
          <a:xfrm>
            <a:off x="1444885" y="805410"/>
            <a:ext cx="6317039" cy="3806041"/>
          </a:xfrm>
          <a:prstGeom prst="rect">
            <a:avLst/>
          </a:prstGeom>
        </p:spPr>
      </p:pic>
    </p:spTree>
    <p:extLst>
      <p:ext uri="{BB962C8B-B14F-4D97-AF65-F5344CB8AC3E}">
        <p14:creationId xmlns:p14="http://schemas.microsoft.com/office/powerpoint/2010/main" val="36809231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ACBC1-5D47-4228-9E2D-0B4781757460}"/>
              </a:ext>
            </a:extLst>
          </p:cNvPr>
          <p:cNvSpPr>
            <a:spLocks noGrp="1"/>
          </p:cNvSpPr>
          <p:nvPr>
            <p:ph type="title"/>
          </p:nvPr>
        </p:nvSpPr>
        <p:spPr/>
        <p:txBody>
          <a:bodyPr/>
          <a:lstStyle/>
          <a:p>
            <a:r>
              <a:rPr lang="en-US" dirty="0">
                <a:latin typeface="PermianSlabSerifTypeface"/>
                <a:ea typeface="Open Sans"/>
                <a:cs typeface="Open Sans"/>
              </a:rPr>
              <a:t>Location 7</a:t>
            </a:r>
          </a:p>
        </p:txBody>
      </p:sp>
      <p:sp>
        <p:nvSpPr>
          <p:cNvPr id="6" name="Content Placeholder 4">
            <a:extLst>
              <a:ext uri="{FF2B5EF4-FFF2-40B4-BE49-F238E27FC236}">
                <a16:creationId xmlns:a16="http://schemas.microsoft.com/office/drawing/2014/main" id="{10E9EA43-AB0B-45D4-B5C9-0414FE1A2B78}"/>
              </a:ext>
            </a:extLst>
          </p:cNvPr>
          <p:cNvSpPr>
            <a:spLocks noGrp="1"/>
          </p:cNvSpPr>
          <p:nvPr>
            <p:ph idx="1"/>
          </p:nvPr>
        </p:nvSpPr>
        <p:spPr>
          <a:xfrm>
            <a:off x="152400" y="887258"/>
            <a:ext cx="4197927" cy="3718849"/>
          </a:xfrm>
        </p:spPr>
        <p:txBody>
          <a:bodyPr>
            <a:normAutofit fontScale="92500" lnSpcReduction="10000"/>
          </a:bodyPr>
          <a:lstStyle/>
          <a:p>
            <a:r>
              <a:rPr lang="en-US" sz="2000" dirty="0"/>
              <a:t>Improve traffic flow/circulation around high activity center </a:t>
            </a:r>
          </a:p>
          <a:p>
            <a:r>
              <a:rPr lang="en-US" sz="2000" dirty="0"/>
              <a:t>Improve horizontal curve to 35mph</a:t>
            </a:r>
          </a:p>
          <a:p>
            <a:r>
              <a:rPr lang="en-US" sz="2000" dirty="0"/>
              <a:t>Add new entrance to marina with dedicated eastbound right turn and westbound left turn</a:t>
            </a:r>
          </a:p>
          <a:p>
            <a:r>
              <a:rPr lang="en-US" sz="2000" dirty="0"/>
              <a:t>Convert existing driveway that is both entry and exit to marina to exit only</a:t>
            </a:r>
          </a:p>
          <a:p>
            <a:r>
              <a:rPr lang="en-US" sz="2000" dirty="0"/>
              <a:t>ROW – FY 2026</a:t>
            </a:r>
          </a:p>
          <a:p>
            <a:r>
              <a:rPr lang="en-US" sz="2000" dirty="0"/>
              <a:t>Construction – FY 2027</a:t>
            </a:r>
          </a:p>
          <a:p>
            <a:pPr marL="457200" lvl="1" indent="0">
              <a:buNone/>
            </a:pPr>
            <a:endParaRPr lang="en-US" sz="1600" dirty="0"/>
          </a:p>
          <a:p>
            <a:endParaRPr lang="en-US" sz="2000" dirty="0"/>
          </a:p>
        </p:txBody>
      </p:sp>
      <p:pic>
        <p:nvPicPr>
          <p:cNvPr id="4" name="Picture 3">
            <a:extLst>
              <a:ext uri="{FF2B5EF4-FFF2-40B4-BE49-F238E27FC236}">
                <a16:creationId xmlns:a16="http://schemas.microsoft.com/office/drawing/2014/main" id="{72AA3A9B-85AB-71EB-A788-2CAC2B6AE13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93675" y="825689"/>
            <a:ext cx="4147597" cy="3773594"/>
          </a:xfrm>
          <a:prstGeom prst="rect">
            <a:avLst/>
          </a:prstGeom>
          <a:ln>
            <a:solidFill>
              <a:schemeClr val="tx1"/>
            </a:solidFill>
          </a:ln>
        </p:spPr>
      </p:pic>
    </p:spTree>
    <p:extLst>
      <p:ext uri="{BB962C8B-B14F-4D97-AF65-F5344CB8AC3E}">
        <p14:creationId xmlns:p14="http://schemas.microsoft.com/office/powerpoint/2010/main" val="32114196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ACBC1-5D47-4228-9E2D-0B4781757460}"/>
              </a:ext>
            </a:extLst>
          </p:cNvPr>
          <p:cNvSpPr>
            <a:spLocks noGrp="1"/>
          </p:cNvSpPr>
          <p:nvPr>
            <p:ph type="title"/>
          </p:nvPr>
        </p:nvSpPr>
        <p:spPr/>
        <p:txBody>
          <a:bodyPr/>
          <a:lstStyle/>
          <a:p>
            <a:r>
              <a:rPr lang="en-US" dirty="0">
                <a:latin typeface="PermianSlabSerifTypeface"/>
                <a:ea typeface="Open Sans"/>
                <a:cs typeface="Open Sans"/>
              </a:rPr>
              <a:t>Location 7</a:t>
            </a:r>
          </a:p>
        </p:txBody>
      </p:sp>
      <p:pic>
        <p:nvPicPr>
          <p:cNvPr id="8" name="Picture 7">
            <a:extLst>
              <a:ext uri="{FF2B5EF4-FFF2-40B4-BE49-F238E27FC236}">
                <a16:creationId xmlns:a16="http://schemas.microsoft.com/office/drawing/2014/main" id="{C29C2028-7A29-467B-A94C-CC1AC79EDD4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35" t="3648" r="2282" b="15682"/>
          <a:stretch/>
        </p:blipFill>
        <p:spPr>
          <a:xfrm>
            <a:off x="1235845" y="808219"/>
            <a:ext cx="6664307" cy="3797399"/>
          </a:xfrm>
          <a:prstGeom prst="rect">
            <a:avLst/>
          </a:prstGeom>
          <a:ln>
            <a:solidFill>
              <a:schemeClr val="tx1"/>
            </a:solidFill>
          </a:ln>
        </p:spPr>
      </p:pic>
    </p:spTree>
    <p:extLst>
      <p:ext uri="{BB962C8B-B14F-4D97-AF65-F5344CB8AC3E}">
        <p14:creationId xmlns:p14="http://schemas.microsoft.com/office/powerpoint/2010/main" val="1740221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ACBC1-5D47-4228-9E2D-0B4781757460}"/>
              </a:ext>
            </a:extLst>
          </p:cNvPr>
          <p:cNvSpPr>
            <a:spLocks noGrp="1"/>
          </p:cNvSpPr>
          <p:nvPr>
            <p:ph type="title"/>
          </p:nvPr>
        </p:nvSpPr>
        <p:spPr/>
        <p:txBody>
          <a:bodyPr/>
          <a:lstStyle/>
          <a:p>
            <a:r>
              <a:rPr lang="en-US" dirty="0">
                <a:latin typeface="PermianSlabSerifTypeface"/>
                <a:ea typeface="Open Sans"/>
                <a:cs typeface="Open Sans"/>
              </a:rPr>
              <a:t>Location 7</a:t>
            </a:r>
          </a:p>
        </p:txBody>
      </p:sp>
      <p:pic>
        <p:nvPicPr>
          <p:cNvPr id="4" name="Picture 3">
            <a:extLst>
              <a:ext uri="{FF2B5EF4-FFF2-40B4-BE49-F238E27FC236}">
                <a16:creationId xmlns:a16="http://schemas.microsoft.com/office/drawing/2014/main" id="{8C705706-FB5D-8DAF-1B7B-D2F7FBA364CE}"/>
              </a:ext>
            </a:extLst>
          </p:cNvPr>
          <p:cNvPicPr>
            <a:picLocks noChangeAspect="1"/>
          </p:cNvPicPr>
          <p:nvPr/>
        </p:nvPicPr>
        <p:blipFill>
          <a:blip r:embed="rId3"/>
          <a:stretch>
            <a:fillRect/>
          </a:stretch>
        </p:blipFill>
        <p:spPr>
          <a:xfrm>
            <a:off x="1293153" y="840506"/>
            <a:ext cx="6678714" cy="3765112"/>
          </a:xfrm>
          <a:prstGeom prst="rect">
            <a:avLst/>
          </a:prstGeom>
        </p:spPr>
      </p:pic>
    </p:spTree>
    <p:extLst>
      <p:ext uri="{BB962C8B-B14F-4D97-AF65-F5344CB8AC3E}">
        <p14:creationId xmlns:p14="http://schemas.microsoft.com/office/powerpoint/2010/main" val="15613496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ACBC1-5D47-4228-9E2D-0B4781757460}"/>
              </a:ext>
            </a:extLst>
          </p:cNvPr>
          <p:cNvSpPr>
            <a:spLocks noGrp="1"/>
          </p:cNvSpPr>
          <p:nvPr>
            <p:ph type="title"/>
          </p:nvPr>
        </p:nvSpPr>
        <p:spPr/>
        <p:txBody>
          <a:bodyPr/>
          <a:lstStyle/>
          <a:p>
            <a:r>
              <a:rPr lang="en-US" dirty="0">
                <a:latin typeface="PermianSlabSerifTypeface"/>
                <a:ea typeface="Open Sans"/>
                <a:cs typeface="Open Sans"/>
              </a:rPr>
              <a:t>Location 9</a:t>
            </a:r>
          </a:p>
        </p:txBody>
      </p:sp>
      <p:sp>
        <p:nvSpPr>
          <p:cNvPr id="6" name="Content Placeholder 4">
            <a:extLst>
              <a:ext uri="{FF2B5EF4-FFF2-40B4-BE49-F238E27FC236}">
                <a16:creationId xmlns:a16="http://schemas.microsoft.com/office/drawing/2014/main" id="{10E9EA43-AB0B-45D4-B5C9-0414FE1A2B78}"/>
              </a:ext>
            </a:extLst>
          </p:cNvPr>
          <p:cNvSpPr>
            <a:spLocks noGrp="1"/>
          </p:cNvSpPr>
          <p:nvPr>
            <p:ph idx="1"/>
          </p:nvPr>
        </p:nvSpPr>
        <p:spPr>
          <a:xfrm>
            <a:off x="152400" y="887258"/>
            <a:ext cx="4197927" cy="3718849"/>
          </a:xfrm>
        </p:spPr>
        <p:txBody>
          <a:bodyPr>
            <a:normAutofit/>
          </a:bodyPr>
          <a:lstStyle/>
          <a:p>
            <a:r>
              <a:rPr lang="en-US" sz="2000" dirty="0"/>
              <a:t>Improve traffic flow/circulation around USFS Ranger Station and Oswald Road</a:t>
            </a:r>
          </a:p>
          <a:p>
            <a:r>
              <a:rPr lang="en-US" sz="2000" dirty="0"/>
              <a:t>Consolidating Ranger Station access to Oswald Road</a:t>
            </a:r>
          </a:p>
          <a:p>
            <a:r>
              <a:rPr lang="en-US" sz="2000" dirty="0"/>
              <a:t>Adding EB left turn lane onto Oswald</a:t>
            </a:r>
          </a:p>
          <a:p>
            <a:r>
              <a:rPr lang="en-US" sz="2000" dirty="0"/>
              <a:t>ROW – FY 2026</a:t>
            </a:r>
          </a:p>
          <a:p>
            <a:r>
              <a:rPr lang="en-US" sz="2000" dirty="0"/>
              <a:t>Construction – FY 2027</a:t>
            </a:r>
          </a:p>
          <a:p>
            <a:pPr marL="457200" lvl="1" indent="0">
              <a:buNone/>
            </a:pPr>
            <a:endParaRPr lang="en-US" sz="1600" dirty="0"/>
          </a:p>
          <a:p>
            <a:endParaRPr lang="en-US" sz="2000" dirty="0"/>
          </a:p>
        </p:txBody>
      </p:sp>
      <p:pic>
        <p:nvPicPr>
          <p:cNvPr id="5" name="Picture 4">
            <a:extLst>
              <a:ext uri="{FF2B5EF4-FFF2-40B4-BE49-F238E27FC236}">
                <a16:creationId xmlns:a16="http://schemas.microsoft.com/office/drawing/2014/main" id="{D39DAC95-3A4B-245D-5AE7-C1482C625C9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50327" y="1248770"/>
            <a:ext cx="4768471" cy="2837028"/>
          </a:xfrm>
          <a:prstGeom prst="rect">
            <a:avLst/>
          </a:prstGeom>
          <a:ln>
            <a:solidFill>
              <a:schemeClr val="tx1"/>
            </a:solidFill>
          </a:ln>
        </p:spPr>
      </p:pic>
    </p:spTree>
    <p:extLst>
      <p:ext uri="{BB962C8B-B14F-4D97-AF65-F5344CB8AC3E}">
        <p14:creationId xmlns:p14="http://schemas.microsoft.com/office/powerpoint/2010/main" val="14981471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ACBC1-5D47-4228-9E2D-0B4781757460}"/>
              </a:ext>
            </a:extLst>
          </p:cNvPr>
          <p:cNvSpPr>
            <a:spLocks noGrp="1"/>
          </p:cNvSpPr>
          <p:nvPr>
            <p:ph type="title"/>
          </p:nvPr>
        </p:nvSpPr>
        <p:spPr/>
        <p:txBody>
          <a:bodyPr/>
          <a:lstStyle/>
          <a:p>
            <a:r>
              <a:rPr lang="en-US" dirty="0">
                <a:latin typeface="PermianSlabSerifTypeface"/>
                <a:ea typeface="Open Sans"/>
                <a:cs typeface="Open Sans"/>
              </a:rPr>
              <a:t>Location 9</a:t>
            </a:r>
          </a:p>
        </p:txBody>
      </p:sp>
      <p:pic>
        <p:nvPicPr>
          <p:cNvPr id="4" name="Picture 3">
            <a:extLst>
              <a:ext uri="{FF2B5EF4-FFF2-40B4-BE49-F238E27FC236}">
                <a16:creationId xmlns:a16="http://schemas.microsoft.com/office/drawing/2014/main" id="{42B6DEA8-2E59-D50D-48EE-DE1C6676F15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16" t="3560" r="2253" b="15657"/>
          <a:stretch/>
        </p:blipFill>
        <p:spPr>
          <a:xfrm>
            <a:off x="1228213" y="812970"/>
            <a:ext cx="6652373" cy="3793931"/>
          </a:xfrm>
          <a:prstGeom prst="rect">
            <a:avLst/>
          </a:prstGeom>
          <a:ln>
            <a:solidFill>
              <a:schemeClr val="tx1"/>
            </a:solidFill>
          </a:ln>
        </p:spPr>
      </p:pic>
    </p:spTree>
    <p:extLst>
      <p:ext uri="{BB962C8B-B14F-4D97-AF65-F5344CB8AC3E}">
        <p14:creationId xmlns:p14="http://schemas.microsoft.com/office/powerpoint/2010/main" val="28906003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91E1B-AE08-4B42-9E93-694C4846684F}"/>
              </a:ext>
            </a:extLst>
          </p:cNvPr>
          <p:cNvSpPr>
            <a:spLocks noGrp="1"/>
          </p:cNvSpPr>
          <p:nvPr>
            <p:ph type="title"/>
          </p:nvPr>
        </p:nvSpPr>
        <p:spPr>
          <a:xfrm>
            <a:off x="152400" y="100984"/>
            <a:ext cx="8839200" cy="619125"/>
          </a:xfrm>
        </p:spPr>
        <p:txBody>
          <a:bodyPr anchor="ctr">
            <a:normAutofit/>
          </a:bodyPr>
          <a:lstStyle/>
          <a:p>
            <a:r>
              <a:rPr lang="en-US"/>
              <a:t>Background</a:t>
            </a:r>
          </a:p>
        </p:txBody>
      </p:sp>
      <p:sp>
        <p:nvSpPr>
          <p:cNvPr id="6" name="Content Placeholder 2">
            <a:extLst>
              <a:ext uri="{FF2B5EF4-FFF2-40B4-BE49-F238E27FC236}">
                <a16:creationId xmlns:a16="http://schemas.microsoft.com/office/drawing/2014/main" id="{61CDAA12-D730-4017-B9DE-5630FC0C34A2}"/>
              </a:ext>
            </a:extLst>
          </p:cNvPr>
          <p:cNvSpPr txBox="1">
            <a:spLocks/>
          </p:cNvSpPr>
          <p:nvPr/>
        </p:nvSpPr>
        <p:spPr>
          <a:xfrm>
            <a:off x="200892" y="997861"/>
            <a:ext cx="4662055" cy="371884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bg2"/>
              </a:buClr>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Clr>
                <a:schemeClr val="bg2"/>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Clr>
                <a:schemeClr val="bg2"/>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Clr>
                <a:schemeClr val="bg2"/>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Clr>
                <a:schemeClr val="bg2"/>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800"/>
              <a:t>Part of the Appalachian Development Highway System (1965)</a:t>
            </a:r>
          </a:p>
          <a:p>
            <a:r>
              <a:rPr lang="en-US" sz="1800"/>
              <a:t>Safe and reliable east-west route</a:t>
            </a:r>
          </a:p>
          <a:p>
            <a:r>
              <a:rPr lang="en-US" sz="1800"/>
              <a:t>Improve mobility and connectivity in the area</a:t>
            </a:r>
          </a:p>
          <a:p>
            <a:r>
              <a:rPr lang="en-US" sz="1800"/>
              <a:t>Multiple previous attempts to develop projects in the corridor</a:t>
            </a:r>
          </a:p>
        </p:txBody>
      </p:sp>
      <p:pic>
        <p:nvPicPr>
          <p:cNvPr id="7" name="Picture 6">
            <a:extLst>
              <a:ext uri="{FF2B5EF4-FFF2-40B4-BE49-F238E27FC236}">
                <a16:creationId xmlns:a16="http://schemas.microsoft.com/office/drawing/2014/main" id="{7FAD2256-983A-4578-B0EC-9D3E42EE592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32622"/>
          <a:stretch/>
        </p:blipFill>
        <p:spPr>
          <a:xfrm>
            <a:off x="5091545" y="752477"/>
            <a:ext cx="4052455" cy="3877570"/>
          </a:xfrm>
          <a:prstGeom prst="rect">
            <a:avLst/>
          </a:prstGeom>
        </p:spPr>
      </p:pic>
    </p:spTree>
    <p:extLst>
      <p:ext uri="{BB962C8B-B14F-4D97-AF65-F5344CB8AC3E}">
        <p14:creationId xmlns:p14="http://schemas.microsoft.com/office/powerpoint/2010/main" val="28827189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ACBC1-5D47-4228-9E2D-0B4781757460}"/>
              </a:ext>
            </a:extLst>
          </p:cNvPr>
          <p:cNvSpPr>
            <a:spLocks noGrp="1"/>
          </p:cNvSpPr>
          <p:nvPr>
            <p:ph type="title"/>
          </p:nvPr>
        </p:nvSpPr>
        <p:spPr/>
        <p:txBody>
          <a:bodyPr/>
          <a:lstStyle/>
          <a:p>
            <a:r>
              <a:rPr lang="en-US">
                <a:latin typeface="PermianSlabSerifTypeface"/>
                <a:ea typeface="Open Sans"/>
                <a:cs typeface="Open Sans"/>
              </a:rPr>
              <a:t>Next Steps</a:t>
            </a:r>
          </a:p>
        </p:txBody>
      </p:sp>
      <p:sp>
        <p:nvSpPr>
          <p:cNvPr id="5" name="Content Placeholder 4">
            <a:extLst>
              <a:ext uri="{FF2B5EF4-FFF2-40B4-BE49-F238E27FC236}">
                <a16:creationId xmlns:a16="http://schemas.microsoft.com/office/drawing/2014/main" id="{5A256ED9-0E30-4231-BF0F-DB28F2419D9B}"/>
              </a:ext>
            </a:extLst>
          </p:cNvPr>
          <p:cNvSpPr>
            <a:spLocks noGrp="1"/>
          </p:cNvSpPr>
          <p:nvPr>
            <p:ph idx="1"/>
          </p:nvPr>
        </p:nvSpPr>
        <p:spPr>
          <a:xfrm>
            <a:off x="228600" y="895350"/>
            <a:ext cx="5908964" cy="3718849"/>
          </a:xfrm>
        </p:spPr>
        <p:txBody>
          <a:bodyPr>
            <a:normAutofit fontScale="92500" lnSpcReduction="10000"/>
          </a:bodyPr>
          <a:lstStyle/>
          <a:p>
            <a:r>
              <a:rPr lang="en-US" sz="2000" dirty="0"/>
              <a:t>Finalize preliminary engineering, incorporating environmental features for Locations 3 and 4</a:t>
            </a:r>
          </a:p>
          <a:p>
            <a:r>
              <a:rPr lang="en-US" sz="2000" dirty="0"/>
              <a:t>Complete environmental studies for Locations 3, 4, 7, and 9</a:t>
            </a:r>
          </a:p>
          <a:p>
            <a:r>
              <a:rPr lang="en-US" sz="2000" dirty="0"/>
              <a:t>Continue design process for Locations 3, 4, 7, and 9</a:t>
            </a:r>
          </a:p>
          <a:p>
            <a:r>
              <a:rPr lang="en-US" sz="2000" dirty="0"/>
              <a:t>Advance all 4 projects to construction</a:t>
            </a:r>
          </a:p>
          <a:p>
            <a:r>
              <a:rPr lang="en-US" sz="2000" dirty="0"/>
              <a:t>Begin Development of Design Plans and Environmental Studies for Additional Locations</a:t>
            </a:r>
          </a:p>
          <a:p>
            <a:r>
              <a:rPr lang="en-US" sz="2000" dirty="0"/>
              <a:t>What to expect next as property owners</a:t>
            </a:r>
          </a:p>
          <a:p>
            <a:pPr lvl="1"/>
            <a:r>
              <a:rPr lang="en-US" sz="1600" dirty="0"/>
              <a:t>Be on the lookout for survey crews, ecologists, archaeologists, etc.</a:t>
            </a:r>
          </a:p>
          <a:p>
            <a:pPr lvl="1"/>
            <a:r>
              <a:rPr lang="en-US" sz="1600" dirty="0"/>
              <a:t>If driving in the corridor, be on the lookout for workers</a:t>
            </a:r>
          </a:p>
          <a:p>
            <a:endParaRPr lang="en-US" sz="2000" dirty="0"/>
          </a:p>
        </p:txBody>
      </p:sp>
    </p:spTree>
    <p:extLst>
      <p:ext uri="{BB962C8B-B14F-4D97-AF65-F5344CB8AC3E}">
        <p14:creationId xmlns:p14="http://schemas.microsoft.com/office/powerpoint/2010/main" val="10088202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ACBC1-5D47-4228-9E2D-0B4781757460}"/>
              </a:ext>
            </a:extLst>
          </p:cNvPr>
          <p:cNvSpPr>
            <a:spLocks noGrp="1"/>
          </p:cNvSpPr>
          <p:nvPr>
            <p:ph type="title"/>
          </p:nvPr>
        </p:nvSpPr>
        <p:spPr/>
        <p:txBody>
          <a:bodyPr/>
          <a:lstStyle/>
          <a:p>
            <a:r>
              <a:rPr lang="en-US" dirty="0">
                <a:latin typeface="PermianSlabSerifTypeface"/>
                <a:ea typeface="Open Sans"/>
                <a:cs typeface="Open Sans"/>
              </a:rPr>
              <a:t>Future Projects</a:t>
            </a:r>
          </a:p>
        </p:txBody>
      </p:sp>
      <p:graphicFrame>
        <p:nvGraphicFramePr>
          <p:cNvPr id="6" name="Table 6">
            <a:extLst>
              <a:ext uri="{FF2B5EF4-FFF2-40B4-BE49-F238E27FC236}">
                <a16:creationId xmlns:a16="http://schemas.microsoft.com/office/drawing/2014/main" id="{39B5491B-545C-379F-C531-77EA5A2E6247}"/>
              </a:ext>
            </a:extLst>
          </p:cNvPr>
          <p:cNvGraphicFramePr>
            <a:graphicFrameLocks noGrp="1"/>
          </p:cNvGraphicFramePr>
          <p:nvPr>
            <p:ph idx="1"/>
            <p:extLst>
              <p:ext uri="{D42A27DB-BD31-4B8C-83A1-F6EECF244321}">
                <p14:modId xmlns:p14="http://schemas.microsoft.com/office/powerpoint/2010/main" val="3319146394"/>
              </p:ext>
            </p:extLst>
          </p:nvPr>
        </p:nvGraphicFramePr>
        <p:xfrm>
          <a:off x="138952" y="1035424"/>
          <a:ext cx="3116234" cy="3307978"/>
        </p:xfrm>
        <a:graphic>
          <a:graphicData uri="http://schemas.openxmlformats.org/drawingml/2006/table">
            <a:tbl>
              <a:tblPr firstRow="1" bandRow="1">
                <a:tableStyleId>{5940675A-B579-460E-94D1-54222C63F5DA}</a:tableStyleId>
              </a:tblPr>
              <a:tblGrid>
                <a:gridCol w="1864320">
                  <a:extLst>
                    <a:ext uri="{9D8B030D-6E8A-4147-A177-3AD203B41FA5}">
                      <a16:colId xmlns:a16="http://schemas.microsoft.com/office/drawing/2014/main" val="1098116998"/>
                    </a:ext>
                  </a:extLst>
                </a:gridCol>
                <a:gridCol w="1251914">
                  <a:extLst>
                    <a:ext uri="{9D8B030D-6E8A-4147-A177-3AD203B41FA5}">
                      <a16:colId xmlns:a16="http://schemas.microsoft.com/office/drawing/2014/main" val="713068336"/>
                    </a:ext>
                  </a:extLst>
                </a:gridCol>
              </a:tblGrid>
              <a:tr h="327833">
                <a:tc>
                  <a:txBody>
                    <a:bodyPr/>
                    <a:lstStyle/>
                    <a:p>
                      <a:r>
                        <a:rPr lang="en-US" sz="1050" b="1" dirty="0"/>
                        <a:t>Targeted Approach Location</a:t>
                      </a:r>
                    </a:p>
                  </a:txBody>
                  <a:tcPr>
                    <a:solidFill>
                      <a:schemeClr val="bg1">
                        <a:lumMod val="75000"/>
                      </a:schemeClr>
                    </a:solidFill>
                  </a:tcPr>
                </a:tc>
                <a:tc>
                  <a:txBody>
                    <a:bodyPr/>
                    <a:lstStyle/>
                    <a:p>
                      <a:r>
                        <a:rPr lang="en-US" sz="1050" b="1" dirty="0"/>
                        <a:t>Project Type</a:t>
                      </a:r>
                    </a:p>
                  </a:txBody>
                  <a:tcPr>
                    <a:solidFill>
                      <a:schemeClr val="bg1">
                        <a:lumMod val="75000"/>
                      </a:schemeClr>
                    </a:solidFill>
                  </a:tcPr>
                </a:tc>
                <a:extLst>
                  <a:ext uri="{0D108BD9-81ED-4DB2-BD59-A6C34878D82A}">
                    <a16:rowId xmlns:a16="http://schemas.microsoft.com/office/drawing/2014/main" val="3559938265"/>
                  </a:ext>
                </a:extLst>
              </a:tr>
              <a:tr h="425735">
                <a:tc>
                  <a:txBody>
                    <a:bodyPr/>
                    <a:lstStyle/>
                    <a:p>
                      <a:r>
                        <a:rPr lang="en-US" sz="1050" dirty="0"/>
                        <a:t>Location 5</a:t>
                      </a:r>
                    </a:p>
                  </a:txBody>
                  <a:tcPr/>
                </a:tc>
                <a:tc>
                  <a:txBody>
                    <a:bodyPr/>
                    <a:lstStyle/>
                    <a:p>
                      <a:r>
                        <a:rPr lang="en-US" sz="1050" dirty="0"/>
                        <a:t>Geometric Improvement</a:t>
                      </a:r>
                    </a:p>
                  </a:txBody>
                  <a:tcPr/>
                </a:tc>
                <a:extLst>
                  <a:ext uri="{0D108BD9-81ED-4DB2-BD59-A6C34878D82A}">
                    <a16:rowId xmlns:a16="http://schemas.microsoft.com/office/drawing/2014/main" val="2026702195"/>
                  </a:ext>
                </a:extLst>
              </a:tr>
              <a:tr h="425735">
                <a:tc>
                  <a:txBody>
                    <a:bodyPr/>
                    <a:lstStyle/>
                    <a:p>
                      <a:r>
                        <a:rPr lang="en-US" sz="1050" dirty="0"/>
                        <a:t>Locations 10 and 12</a:t>
                      </a:r>
                    </a:p>
                  </a:txBody>
                  <a:tcPr/>
                </a:tc>
                <a:tc>
                  <a:txBody>
                    <a:bodyPr/>
                    <a:lstStyle/>
                    <a:p>
                      <a:r>
                        <a:rPr lang="en-US" sz="1050" dirty="0"/>
                        <a:t>Geometric Improvements</a:t>
                      </a:r>
                    </a:p>
                  </a:txBody>
                  <a:tcPr/>
                </a:tc>
                <a:extLst>
                  <a:ext uri="{0D108BD9-81ED-4DB2-BD59-A6C34878D82A}">
                    <a16:rowId xmlns:a16="http://schemas.microsoft.com/office/drawing/2014/main" val="2788339206"/>
                  </a:ext>
                </a:extLst>
              </a:tr>
              <a:tr h="4257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t>Locations 13 – 18</a:t>
                      </a:r>
                    </a:p>
                  </a:txBody>
                  <a:tcPr/>
                </a:tc>
                <a:tc>
                  <a:txBody>
                    <a:bodyPr/>
                    <a:lstStyle/>
                    <a:p>
                      <a:r>
                        <a:rPr lang="en-US" sz="1050" dirty="0"/>
                        <a:t>Geometric and rockfall mitigation</a:t>
                      </a:r>
                    </a:p>
                  </a:txBody>
                  <a:tcPr/>
                </a:tc>
                <a:extLst>
                  <a:ext uri="{0D108BD9-81ED-4DB2-BD59-A6C34878D82A}">
                    <a16:rowId xmlns:a16="http://schemas.microsoft.com/office/drawing/2014/main" val="885371717"/>
                  </a:ext>
                </a:extLst>
              </a:tr>
              <a:tr h="425735">
                <a:tc>
                  <a:txBody>
                    <a:bodyPr/>
                    <a:lstStyle/>
                    <a:p>
                      <a:r>
                        <a:rPr lang="en-US" sz="1050" dirty="0"/>
                        <a:t>Locations 19 – 22</a:t>
                      </a:r>
                    </a:p>
                  </a:txBody>
                  <a:tcPr/>
                </a:tc>
                <a:tc>
                  <a:txBody>
                    <a:bodyPr/>
                    <a:lstStyle/>
                    <a:p>
                      <a:r>
                        <a:rPr lang="en-US" sz="1050" dirty="0"/>
                        <a:t>Geometric and rockfall mitigation</a:t>
                      </a:r>
                    </a:p>
                  </a:txBody>
                  <a:tcPr/>
                </a:tc>
                <a:extLst>
                  <a:ext uri="{0D108BD9-81ED-4DB2-BD59-A6C34878D82A}">
                    <a16:rowId xmlns:a16="http://schemas.microsoft.com/office/drawing/2014/main" val="964234295"/>
                  </a:ext>
                </a:extLst>
              </a:tr>
              <a:tr h="425735">
                <a:tc>
                  <a:txBody>
                    <a:bodyPr/>
                    <a:lstStyle/>
                    <a:p>
                      <a:r>
                        <a:rPr lang="en-US" sz="1050" dirty="0"/>
                        <a:t>Locations 23 – 25</a:t>
                      </a:r>
                    </a:p>
                  </a:txBody>
                  <a:tcPr/>
                </a:tc>
                <a:tc>
                  <a:txBody>
                    <a:bodyPr/>
                    <a:lstStyle/>
                    <a:p>
                      <a:r>
                        <a:rPr lang="en-US" sz="1050" dirty="0"/>
                        <a:t>Geometric and rockfall mitigation</a:t>
                      </a:r>
                    </a:p>
                  </a:txBody>
                  <a:tcPr/>
                </a:tc>
                <a:extLst>
                  <a:ext uri="{0D108BD9-81ED-4DB2-BD59-A6C34878D82A}">
                    <a16:rowId xmlns:a16="http://schemas.microsoft.com/office/drawing/2014/main" val="3213544331"/>
                  </a:ext>
                </a:extLst>
              </a:tr>
              <a:tr h="425735">
                <a:tc>
                  <a:txBody>
                    <a:bodyPr/>
                    <a:lstStyle/>
                    <a:p>
                      <a:r>
                        <a:rPr lang="en-US" sz="1050" dirty="0"/>
                        <a:t>Locations 26 – 30</a:t>
                      </a:r>
                    </a:p>
                  </a:txBody>
                  <a:tcPr/>
                </a:tc>
                <a:tc>
                  <a:txBody>
                    <a:bodyPr/>
                    <a:lstStyle/>
                    <a:p>
                      <a:r>
                        <a:rPr lang="en-US" sz="1050" dirty="0"/>
                        <a:t>Geometric and rockfall mitigation</a:t>
                      </a:r>
                    </a:p>
                  </a:txBody>
                  <a:tcPr/>
                </a:tc>
                <a:extLst>
                  <a:ext uri="{0D108BD9-81ED-4DB2-BD59-A6C34878D82A}">
                    <a16:rowId xmlns:a16="http://schemas.microsoft.com/office/drawing/2014/main" val="3115280069"/>
                  </a:ext>
                </a:extLst>
              </a:tr>
              <a:tr h="425735">
                <a:tc>
                  <a:txBody>
                    <a:bodyPr/>
                    <a:lstStyle/>
                    <a:p>
                      <a:r>
                        <a:rPr lang="en-US" sz="1050" dirty="0"/>
                        <a:t>Locations 31 and 32</a:t>
                      </a:r>
                    </a:p>
                  </a:txBody>
                  <a:tcPr/>
                </a:tc>
                <a:tc>
                  <a:txBody>
                    <a:bodyPr/>
                    <a:lstStyle/>
                    <a:p>
                      <a:r>
                        <a:rPr lang="en-US" sz="1050" dirty="0"/>
                        <a:t>Geometric and rockfall mitigation</a:t>
                      </a:r>
                    </a:p>
                  </a:txBody>
                  <a:tcPr/>
                </a:tc>
                <a:extLst>
                  <a:ext uri="{0D108BD9-81ED-4DB2-BD59-A6C34878D82A}">
                    <a16:rowId xmlns:a16="http://schemas.microsoft.com/office/drawing/2014/main" val="788180121"/>
                  </a:ext>
                </a:extLst>
              </a:tr>
            </a:tbl>
          </a:graphicData>
        </a:graphic>
      </p:graphicFrame>
      <p:pic>
        <p:nvPicPr>
          <p:cNvPr id="7" name="Picture 6">
            <a:extLst>
              <a:ext uri="{FF2B5EF4-FFF2-40B4-BE49-F238E27FC236}">
                <a16:creationId xmlns:a16="http://schemas.microsoft.com/office/drawing/2014/main" id="{D19AD821-1F09-415D-2E30-3CE26B9BF5AD}"/>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268631" y="1035422"/>
            <a:ext cx="5880851" cy="3307978"/>
          </a:xfrm>
          <a:prstGeom prst="rect">
            <a:avLst/>
          </a:prstGeom>
        </p:spPr>
      </p:pic>
    </p:spTree>
    <p:extLst>
      <p:ext uri="{BB962C8B-B14F-4D97-AF65-F5344CB8AC3E}">
        <p14:creationId xmlns:p14="http://schemas.microsoft.com/office/powerpoint/2010/main" val="34804941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ACBC1-5D47-4228-9E2D-0B4781757460}"/>
              </a:ext>
            </a:extLst>
          </p:cNvPr>
          <p:cNvSpPr>
            <a:spLocks noGrp="1"/>
          </p:cNvSpPr>
          <p:nvPr>
            <p:ph type="title"/>
          </p:nvPr>
        </p:nvSpPr>
        <p:spPr/>
        <p:txBody>
          <a:bodyPr/>
          <a:lstStyle/>
          <a:p>
            <a:r>
              <a:rPr lang="en-US" dirty="0">
                <a:latin typeface="PermianSlabSerifTypeface"/>
                <a:ea typeface="Open Sans"/>
                <a:cs typeface="Open Sans"/>
              </a:rPr>
              <a:t>More Information</a:t>
            </a:r>
          </a:p>
        </p:txBody>
      </p:sp>
      <p:pic>
        <p:nvPicPr>
          <p:cNvPr id="4" name="Picture 3">
            <a:extLst>
              <a:ext uri="{FF2B5EF4-FFF2-40B4-BE49-F238E27FC236}">
                <a16:creationId xmlns:a16="http://schemas.microsoft.com/office/drawing/2014/main" id="{CAC0DF29-1844-CFBF-D925-FE5CA9F648D1}"/>
              </a:ext>
            </a:extLst>
          </p:cNvPr>
          <p:cNvPicPr>
            <a:picLocks noChangeAspect="1"/>
          </p:cNvPicPr>
          <p:nvPr/>
        </p:nvPicPr>
        <p:blipFill>
          <a:blip r:embed="rId3"/>
          <a:stretch>
            <a:fillRect/>
          </a:stretch>
        </p:blipFill>
        <p:spPr>
          <a:xfrm>
            <a:off x="4669104" y="1057493"/>
            <a:ext cx="3536086" cy="3028514"/>
          </a:xfrm>
          <a:prstGeom prst="rect">
            <a:avLst/>
          </a:prstGeom>
        </p:spPr>
      </p:pic>
      <p:pic>
        <p:nvPicPr>
          <p:cNvPr id="6" name="Picture 5" descr="A qr code with a red logo&#10;&#10;Description automatically generated">
            <a:extLst>
              <a:ext uri="{FF2B5EF4-FFF2-40B4-BE49-F238E27FC236}">
                <a16:creationId xmlns:a16="http://schemas.microsoft.com/office/drawing/2014/main" id="{CFD39FB8-8DB5-F84A-9CB9-8BFECA2EBF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6241" y="1628775"/>
            <a:ext cx="1885950" cy="1885950"/>
          </a:xfrm>
          <a:prstGeom prst="rect">
            <a:avLst/>
          </a:prstGeom>
        </p:spPr>
      </p:pic>
    </p:spTree>
    <p:extLst>
      <p:ext uri="{BB962C8B-B14F-4D97-AF65-F5344CB8AC3E}">
        <p14:creationId xmlns:p14="http://schemas.microsoft.com/office/powerpoint/2010/main" val="1534096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ACBC1-5D47-4228-9E2D-0B4781757460}"/>
              </a:ext>
            </a:extLst>
          </p:cNvPr>
          <p:cNvSpPr>
            <a:spLocks noGrp="1"/>
          </p:cNvSpPr>
          <p:nvPr>
            <p:ph type="title"/>
          </p:nvPr>
        </p:nvSpPr>
        <p:spPr/>
        <p:txBody>
          <a:bodyPr/>
          <a:lstStyle/>
          <a:p>
            <a:r>
              <a:rPr lang="en-US" dirty="0">
                <a:latin typeface="PermianSlabSerifTypeface"/>
                <a:ea typeface="Open Sans"/>
                <a:cs typeface="Open Sans"/>
              </a:rPr>
              <a:t>Thank You</a:t>
            </a:r>
          </a:p>
        </p:txBody>
      </p:sp>
      <p:pic>
        <p:nvPicPr>
          <p:cNvPr id="4" name="Picture 3" descr="A picture containing tree, outdoor, mountain, green&#10;&#10;Description automatically generated">
            <a:extLst>
              <a:ext uri="{FF2B5EF4-FFF2-40B4-BE49-F238E27FC236}">
                <a16:creationId xmlns:a16="http://schemas.microsoft.com/office/drawing/2014/main" id="{7C151AA6-BD0A-479A-9C1F-E7D3AC8AF5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229845"/>
            <a:ext cx="4372146" cy="2911849"/>
          </a:xfrm>
          <a:prstGeom prst="rect">
            <a:avLst/>
          </a:prstGeom>
        </p:spPr>
      </p:pic>
      <p:pic>
        <p:nvPicPr>
          <p:cNvPr id="6" name="Picture 5" descr="A picture containing tree, nature, water, outdoor&#10;&#10;Description automatically generated">
            <a:extLst>
              <a:ext uri="{FF2B5EF4-FFF2-40B4-BE49-F238E27FC236}">
                <a16:creationId xmlns:a16="http://schemas.microsoft.com/office/drawing/2014/main" id="{654AC75A-B1C4-4AC6-A303-F1674BE5AB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95641" y="1229845"/>
            <a:ext cx="4372145" cy="2911849"/>
          </a:xfrm>
          <a:prstGeom prst="rect">
            <a:avLst/>
          </a:prstGeom>
        </p:spPr>
      </p:pic>
    </p:spTree>
    <p:extLst>
      <p:ext uri="{BB962C8B-B14F-4D97-AF65-F5344CB8AC3E}">
        <p14:creationId xmlns:p14="http://schemas.microsoft.com/office/powerpoint/2010/main" val="12427770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23DE1-3EE5-4FFA-8D0B-867526DCF1A4}"/>
              </a:ext>
            </a:extLst>
          </p:cNvPr>
          <p:cNvSpPr>
            <a:spLocks noGrp="1"/>
          </p:cNvSpPr>
          <p:nvPr>
            <p:ph type="title"/>
          </p:nvPr>
        </p:nvSpPr>
        <p:spPr/>
        <p:txBody>
          <a:bodyPr/>
          <a:lstStyle/>
          <a:p>
            <a:r>
              <a:rPr lang="en-US">
                <a:latin typeface="PermianSlabSerifTypeface"/>
                <a:ea typeface="Open Sans"/>
                <a:cs typeface="Open Sans"/>
              </a:rPr>
              <a:t>US-64/SR-40 “Corridor K” - TDOT History</a:t>
            </a:r>
          </a:p>
        </p:txBody>
      </p:sp>
      <p:sp>
        <p:nvSpPr>
          <p:cNvPr id="5" name="Content Placeholder 4">
            <a:extLst>
              <a:ext uri="{FF2B5EF4-FFF2-40B4-BE49-F238E27FC236}">
                <a16:creationId xmlns:a16="http://schemas.microsoft.com/office/drawing/2014/main" id="{22225B2E-65DA-490C-9AFF-BCAF150517C4}"/>
              </a:ext>
            </a:extLst>
          </p:cNvPr>
          <p:cNvSpPr>
            <a:spLocks noGrp="1"/>
          </p:cNvSpPr>
          <p:nvPr>
            <p:ph idx="1"/>
          </p:nvPr>
        </p:nvSpPr>
        <p:spPr>
          <a:xfrm>
            <a:off x="1286406" y="1162010"/>
            <a:ext cx="2930537" cy="403844"/>
          </a:xfrm>
        </p:spPr>
        <p:txBody>
          <a:bodyPr vert="horz" lIns="91440" tIns="45720" rIns="91440" bIns="45720" rtlCol="0" anchor="t">
            <a:noAutofit/>
          </a:bodyPr>
          <a:lstStyle/>
          <a:p>
            <a:pPr marL="0" indent="0" defTabSz="85725">
              <a:buNone/>
            </a:pPr>
            <a:r>
              <a:rPr lang="en-US" sz="1200">
                <a:latin typeface="Open Sans"/>
                <a:ea typeface="Open Sans"/>
                <a:cs typeface="Open Sans"/>
              </a:rPr>
              <a:t>Corridor K is one of 31 projects originally listed in ARDA</a:t>
            </a:r>
          </a:p>
          <a:p>
            <a:pPr marL="457189" lvl="1" indent="0">
              <a:buNone/>
              <a:tabLst>
                <a:tab pos="798493" algn="l"/>
              </a:tabLst>
            </a:pPr>
            <a:endParaRPr lang="en-US" sz="1050">
              <a:latin typeface="Open Sans"/>
              <a:ea typeface="Open Sans"/>
              <a:cs typeface="Open Sans"/>
            </a:endParaRPr>
          </a:p>
          <a:p>
            <a:pPr marL="457189" lvl="1" indent="0">
              <a:buNone/>
              <a:tabLst>
                <a:tab pos="798493" algn="l"/>
              </a:tabLst>
            </a:pPr>
            <a:endParaRPr lang="en-US" sz="1050">
              <a:latin typeface="Open Sans"/>
              <a:ea typeface="Open Sans"/>
              <a:cs typeface="Open Sans"/>
            </a:endParaRPr>
          </a:p>
          <a:p>
            <a:endParaRPr lang="en-US"/>
          </a:p>
        </p:txBody>
      </p:sp>
      <p:sp>
        <p:nvSpPr>
          <p:cNvPr id="8" name="Content Placeholder 4">
            <a:extLst>
              <a:ext uri="{FF2B5EF4-FFF2-40B4-BE49-F238E27FC236}">
                <a16:creationId xmlns:a16="http://schemas.microsoft.com/office/drawing/2014/main" id="{9C3D27B8-BF18-42AD-8C99-AB6FC244804B}"/>
              </a:ext>
            </a:extLst>
          </p:cNvPr>
          <p:cNvSpPr txBox="1">
            <a:spLocks/>
          </p:cNvSpPr>
          <p:nvPr/>
        </p:nvSpPr>
        <p:spPr>
          <a:xfrm>
            <a:off x="572944" y="1162453"/>
            <a:ext cx="595848" cy="252436"/>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Clr>
                <a:srgbClr val="FF0F00"/>
              </a:buClr>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Clr>
                <a:srgbClr val="FF0F00"/>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Clr>
                <a:srgbClr val="FF0F00"/>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Clr>
                <a:srgbClr val="FF0F00"/>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Clr>
                <a:srgbClr val="FF0F00"/>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88106" indent="-88106" algn="r">
              <a:buNone/>
            </a:pPr>
            <a:r>
              <a:rPr lang="en-US" sz="1200">
                <a:latin typeface="Open Sans ExtraBold" panose="020B0906030804020204" pitchFamily="34" charset="0"/>
                <a:ea typeface="Open Sans ExtraBold" panose="020B0906030804020204" pitchFamily="34" charset="0"/>
                <a:cs typeface="Open Sans ExtraBold" panose="020B0906030804020204" pitchFamily="34" charset="0"/>
              </a:rPr>
              <a:t>1965</a:t>
            </a:r>
            <a:endParaRPr lang="en-US" sz="1200">
              <a:latin typeface="Open Sans"/>
              <a:ea typeface="Open Sans"/>
              <a:cs typeface="Open Sans"/>
            </a:endParaRPr>
          </a:p>
        </p:txBody>
      </p:sp>
      <p:sp>
        <p:nvSpPr>
          <p:cNvPr id="11" name="Content Placeholder 4">
            <a:extLst>
              <a:ext uri="{FF2B5EF4-FFF2-40B4-BE49-F238E27FC236}">
                <a16:creationId xmlns:a16="http://schemas.microsoft.com/office/drawing/2014/main" id="{4BA2B1D3-C281-4DDA-8390-9A2CBE9B4AB1}"/>
              </a:ext>
            </a:extLst>
          </p:cNvPr>
          <p:cNvSpPr txBox="1">
            <a:spLocks/>
          </p:cNvSpPr>
          <p:nvPr/>
        </p:nvSpPr>
        <p:spPr>
          <a:xfrm>
            <a:off x="514308" y="1794823"/>
            <a:ext cx="684598" cy="252436"/>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Clr>
                <a:srgbClr val="FF0F00"/>
              </a:buClr>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Clr>
                <a:srgbClr val="FF0F00"/>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Clr>
                <a:srgbClr val="FF0F00"/>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Clr>
                <a:srgbClr val="FF0F00"/>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Clr>
                <a:srgbClr val="FF0F00"/>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88106" indent="-88106" algn="r">
              <a:buNone/>
            </a:pPr>
            <a:r>
              <a:rPr lang="en-US" sz="1200">
                <a:latin typeface="Open Sans ExtraBold" panose="020B0906030804020204" pitchFamily="34" charset="0"/>
                <a:ea typeface="Open Sans ExtraBold" panose="020B0906030804020204" pitchFamily="34" charset="0"/>
                <a:cs typeface="Open Sans ExtraBold" panose="020B0906030804020204" pitchFamily="34" charset="0"/>
              </a:rPr>
              <a:t>1970s</a:t>
            </a:r>
            <a:endParaRPr lang="en-US" sz="1200">
              <a:latin typeface="Open Sans"/>
              <a:ea typeface="Open Sans"/>
              <a:cs typeface="Open Sans"/>
            </a:endParaRPr>
          </a:p>
        </p:txBody>
      </p:sp>
      <p:sp>
        <p:nvSpPr>
          <p:cNvPr id="12" name="Content Placeholder 4">
            <a:extLst>
              <a:ext uri="{FF2B5EF4-FFF2-40B4-BE49-F238E27FC236}">
                <a16:creationId xmlns:a16="http://schemas.microsoft.com/office/drawing/2014/main" id="{22F9029B-C28C-41ED-A446-225F414676BB}"/>
              </a:ext>
            </a:extLst>
          </p:cNvPr>
          <p:cNvSpPr txBox="1">
            <a:spLocks/>
          </p:cNvSpPr>
          <p:nvPr/>
        </p:nvSpPr>
        <p:spPr>
          <a:xfrm>
            <a:off x="510889" y="2506015"/>
            <a:ext cx="684598" cy="252436"/>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Clr>
                <a:srgbClr val="FF0F00"/>
              </a:buClr>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Clr>
                <a:srgbClr val="FF0F00"/>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Clr>
                <a:srgbClr val="FF0F00"/>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Clr>
                <a:srgbClr val="FF0F00"/>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Clr>
                <a:srgbClr val="FF0F00"/>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88106" indent="-88106" algn="r">
              <a:buNone/>
            </a:pPr>
            <a:r>
              <a:rPr lang="en-US" sz="1200">
                <a:latin typeface="Open Sans ExtraBold" panose="020B0906030804020204" pitchFamily="34" charset="0"/>
                <a:ea typeface="Open Sans ExtraBold" panose="020B0906030804020204" pitchFamily="34" charset="0"/>
                <a:cs typeface="Open Sans ExtraBold" panose="020B0906030804020204" pitchFamily="34" charset="0"/>
              </a:rPr>
              <a:t>1980s</a:t>
            </a:r>
            <a:endParaRPr lang="en-US" sz="1200">
              <a:latin typeface="Open Sans"/>
              <a:ea typeface="Open Sans"/>
              <a:cs typeface="Open Sans"/>
            </a:endParaRPr>
          </a:p>
        </p:txBody>
      </p:sp>
      <p:sp>
        <p:nvSpPr>
          <p:cNvPr id="13" name="Content Placeholder 4">
            <a:extLst>
              <a:ext uri="{FF2B5EF4-FFF2-40B4-BE49-F238E27FC236}">
                <a16:creationId xmlns:a16="http://schemas.microsoft.com/office/drawing/2014/main" id="{5767255C-5B50-40D1-A5BD-B152AB5830E5}"/>
              </a:ext>
            </a:extLst>
          </p:cNvPr>
          <p:cNvSpPr txBox="1">
            <a:spLocks/>
          </p:cNvSpPr>
          <p:nvPr/>
        </p:nvSpPr>
        <p:spPr>
          <a:xfrm>
            <a:off x="503794" y="3217207"/>
            <a:ext cx="684598" cy="252436"/>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Clr>
                <a:srgbClr val="FF0F00"/>
              </a:buClr>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Clr>
                <a:srgbClr val="FF0F00"/>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Clr>
                <a:srgbClr val="FF0F00"/>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Clr>
                <a:srgbClr val="FF0F00"/>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Clr>
                <a:srgbClr val="FF0F00"/>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88106" indent="-88106" algn="r">
              <a:buNone/>
            </a:pPr>
            <a:r>
              <a:rPr lang="en-US" sz="1200">
                <a:latin typeface="Open Sans ExtraBold" panose="020B0906030804020204" pitchFamily="34" charset="0"/>
                <a:ea typeface="Open Sans ExtraBold" panose="020B0906030804020204" pitchFamily="34" charset="0"/>
                <a:cs typeface="Open Sans ExtraBold" panose="020B0906030804020204" pitchFamily="34" charset="0"/>
              </a:rPr>
              <a:t>1990s</a:t>
            </a:r>
            <a:endParaRPr lang="en-US" sz="1200">
              <a:latin typeface="Open Sans"/>
              <a:ea typeface="Open Sans"/>
              <a:cs typeface="Open Sans"/>
            </a:endParaRPr>
          </a:p>
        </p:txBody>
      </p:sp>
      <p:sp>
        <p:nvSpPr>
          <p:cNvPr id="14" name="Content Placeholder 4">
            <a:extLst>
              <a:ext uri="{FF2B5EF4-FFF2-40B4-BE49-F238E27FC236}">
                <a16:creationId xmlns:a16="http://schemas.microsoft.com/office/drawing/2014/main" id="{D5C97509-66BA-4C44-A542-4B349A801242}"/>
              </a:ext>
            </a:extLst>
          </p:cNvPr>
          <p:cNvSpPr txBox="1">
            <a:spLocks/>
          </p:cNvSpPr>
          <p:nvPr/>
        </p:nvSpPr>
        <p:spPr>
          <a:xfrm>
            <a:off x="493994" y="3716513"/>
            <a:ext cx="684598" cy="252436"/>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Clr>
                <a:srgbClr val="FF0F00"/>
              </a:buClr>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Clr>
                <a:srgbClr val="FF0F00"/>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Clr>
                <a:srgbClr val="FF0F00"/>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Clr>
                <a:srgbClr val="FF0F00"/>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Clr>
                <a:srgbClr val="FF0F00"/>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88106" indent="-88106" algn="r">
              <a:buNone/>
            </a:pPr>
            <a:r>
              <a:rPr lang="en-US" sz="1200">
                <a:latin typeface="Open Sans ExtraBold" panose="020B0906030804020204" pitchFamily="34" charset="0"/>
                <a:ea typeface="Open Sans ExtraBold" panose="020B0906030804020204" pitchFamily="34" charset="0"/>
                <a:cs typeface="Open Sans ExtraBold" panose="020B0906030804020204" pitchFamily="34" charset="0"/>
              </a:rPr>
              <a:t>1999</a:t>
            </a:r>
            <a:endParaRPr lang="en-US" sz="1200">
              <a:latin typeface="Open Sans"/>
              <a:ea typeface="Open Sans"/>
              <a:cs typeface="Open Sans"/>
            </a:endParaRPr>
          </a:p>
        </p:txBody>
      </p:sp>
      <p:sp>
        <p:nvSpPr>
          <p:cNvPr id="4" name="Rectangle 3">
            <a:extLst>
              <a:ext uri="{FF2B5EF4-FFF2-40B4-BE49-F238E27FC236}">
                <a16:creationId xmlns:a16="http://schemas.microsoft.com/office/drawing/2014/main" id="{7324C12B-5165-43A5-BA05-38F6B6809641}"/>
              </a:ext>
            </a:extLst>
          </p:cNvPr>
          <p:cNvSpPr/>
          <p:nvPr/>
        </p:nvSpPr>
        <p:spPr>
          <a:xfrm>
            <a:off x="1168792" y="1162009"/>
            <a:ext cx="64404" cy="31196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Content Placeholder 4">
            <a:extLst>
              <a:ext uri="{FF2B5EF4-FFF2-40B4-BE49-F238E27FC236}">
                <a16:creationId xmlns:a16="http://schemas.microsoft.com/office/drawing/2014/main" id="{CBE8EEC7-8183-4DCA-9828-7C8B67229B1E}"/>
              </a:ext>
            </a:extLst>
          </p:cNvPr>
          <p:cNvSpPr txBox="1">
            <a:spLocks/>
          </p:cNvSpPr>
          <p:nvPr/>
        </p:nvSpPr>
        <p:spPr>
          <a:xfrm>
            <a:off x="1286405" y="1667603"/>
            <a:ext cx="3274382" cy="403844"/>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Clr>
                <a:srgbClr val="FF0F00"/>
              </a:buClr>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Clr>
                <a:srgbClr val="FF0F00"/>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Clr>
                <a:srgbClr val="FF0F00"/>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Clr>
                <a:srgbClr val="FF0F00"/>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Clr>
                <a:srgbClr val="FF0F00"/>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200" dirty="0"/>
              <a:t>TDOT begins planning work </a:t>
            </a:r>
          </a:p>
          <a:p>
            <a:pPr marL="0" indent="0">
              <a:buNone/>
            </a:pPr>
            <a:r>
              <a:rPr lang="en-US" sz="1200" dirty="0"/>
              <a:t>(including NEPA)</a:t>
            </a:r>
          </a:p>
          <a:p>
            <a:pPr marL="0" indent="0">
              <a:buNone/>
            </a:pPr>
            <a:r>
              <a:rPr lang="en-US" sz="900" i="1" dirty="0"/>
              <a:t>Project does not advance due to lack of funding</a:t>
            </a:r>
          </a:p>
          <a:p>
            <a:pPr marL="457189" lvl="1" indent="0">
              <a:buNone/>
              <a:tabLst>
                <a:tab pos="798493" algn="l"/>
              </a:tabLst>
            </a:pPr>
            <a:endParaRPr lang="en-US" sz="1050" dirty="0"/>
          </a:p>
          <a:p>
            <a:pPr marL="457189" lvl="1" indent="0">
              <a:buNone/>
              <a:tabLst>
                <a:tab pos="798493" algn="l"/>
              </a:tabLst>
            </a:pPr>
            <a:endParaRPr lang="en-US" sz="1050" dirty="0"/>
          </a:p>
          <a:p>
            <a:endParaRPr lang="en-US" sz="1800" dirty="0"/>
          </a:p>
        </p:txBody>
      </p:sp>
      <p:sp>
        <p:nvSpPr>
          <p:cNvPr id="18" name="Content Placeholder 4">
            <a:extLst>
              <a:ext uri="{FF2B5EF4-FFF2-40B4-BE49-F238E27FC236}">
                <a16:creationId xmlns:a16="http://schemas.microsoft.com/office/drawing/2014/main" id="{670DFE70-6337-46CA-9AFA-3CDC85D94787}"/>
              </a:ext>
            </a:extLst>
          </p:cNvPr>
          <p:cNvSpPr txBox="1">
            <a:spLocks/>
          </p:cNvSpPr>
          <p:nvPr/>
        </p:nvSpPr>
        <p:spPr>
          <a:xfrm>
            <a:off x="1286405" y="2412080"/>
            <a:ext cx="3274382" cy="403844"/>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Clr>
                <a:srgbClr val="FF0F00"/>
              </a:buClr>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Clr>
                <a:srgbClr val="FF0F00"/>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Clr>
                <a:srgbClr val="FF0F00"/>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Clr>
                <a:srgbClr val="FF0F00"/>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Clr>
                <a:srgbClr val="FF0F00"/>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200">
                <a:latin typeface="Open Sans"/>
                <a:ea typeface="Open Sans"/>
                <a:cs typeface="Open Sans"/>
              </a:rPr>
              <a:t>TDOT/FHWA develop EA, approved-1990.</a:t>
            </a:r>
          </a:p>
          <a:p>
            <a:pPr marL="0" indent="0">
              <a:buNone/>
            </a:pPr>
            <a:r>
              <a:rPr lang="en-US" sz="1050" i="1">
                <a:latin typeface="Open Sans"/>
                <a:ea typeface="Open Sans"/>
                <a:cs typeface="Open Sans"/>
              </a:rPr>
              <a:t>FONSI never approved. 1993 project </a:t>
            </a:r>
            <a:r>
              <a:rPr lang="en-US" sz="900" i="1">
                <a:latin typeface="Open Sans"/>
                <a:ea typeface="Open Sans"/>
                <a:cs typeface="Open Sans"/>
              </a:rPr>
              <a:t>placed on indefinite hold</a:t>
            </a:r>
          </a:p>
          <a:p>
            <a:pPr marL="457189" lvl="1" indent="0">
              <a:buNone/>
              <a:tabLst>
                <a:tab pos="798493" algn="l"/>
              </a:tabLst>
            </a:pPr>
            <a:endParaRPr lang="en-US" sz="1050">
              <a:latin typeface="Open Sans"/>
              <a:ea typeface="Open Sans"/>
              <a:cs typeface="Open Sans"/>
            </a:endParaRPr>
          </a:p>
          <a:p>
            <a:pPr marL="457189" lvl="1" indent="0">
              <a:buNone/>
              <a:tabLst>
                <a:tab pos="798493" algn="l"/>
              </a:tabLst>
            </a:pPr>
            <a:endParaRPr lang="en-US" sz="1050">
              <a:latin typeface="Open Sans"/>
              <a:ea typeface="Open Sans"/>
              <a:cs typeface="Open Sans"/>
            </a:endParaRPr>
          </a:p>
          <a:p>
            <a:endParaRPr lang="en-US" sz="1800"/>
          </a:p>
        </p:txBody>
      </p:sp>
      <p:sp>
        <p:nvSpPr>
          <p:cNvPr id="19" name="Content Placeholder 4">
            <a:extLst>
              <a:ext uri="{FF2B5EF4-FFF2-40B4-BE49-F238E27FC236}">
                <a16:creationId xmlns:a16="http://schemas.microsoft.com/office/drawing/2014/main" id="{DB9C296F-4B47-4ACE-9A55-462C656F06DC}"/>
              </a:ext>
            </a:extLst>
          </p:cNvPr>
          <p:cNvSpPr txBox="1">
            <a:spLocks/>
          </p:cNvSpPr>
          <p:nvPr/>
        </p:nvSpPr>
        <p:spPr>
          <a:xfrm>
            <a:off x="1286405" y="3106942"/>
            <a:ext cx="3033405" cy="403844"/>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Clr>
                <a:srgbClr val="FF0F00"/>
              </a:buClr>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Clr>
                <a:srgbClr val="FF0F00"/>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Clr>
                <a:srgbClr val="FF0F00"/>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Clr>
                <a:srgbClr val="FF0F00"/>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Clr>
                <a:srgbClr val="FF0F00"/>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200">
                <a:latin typeface="Open Sans"/>
                <a:ea typeface="Open Sans"/>
                <a:cs typeface="Open Sans"/>
              </a:rPr>
              <a:t>TDOT/USFS prepare EA/FONSI.</a:t>
            </a:r>
          </a:p>
          <a:p>
            <a:pPr marL="0" lvl="1" indent="0">
              <a:buNone/>
              <a:tabLst>
                <a:tab pos="685800" algn="l"/>
              </a:tabLst>
            </a:pPr>
            <a:r>
              <a:rPr lang="en-US" sz="900" i="1">
                <a:latin typeface="Open Sans"/>
                <a:ea typeface="Open Sans"/>
                <a:cs typeface="Open Sans"/>
              </a:rPr>
              <a:t>Due to Financial/Environmental Cost to Benefit Ratio, FHWA does not adopt EA/FONSI</a:t>
            </a:r>
          </a:p>
          <a:p>
            <a:pPr marL="457189" lvl="1" indent="0">
              <a:buNone/>
              <a:tabLst>
                <a:tab pos="798493" algn="l"/>
              </a:tabLst>
            </a:pPr>
            <a:endParaRPr lang="en-US" sz="1050">
              <a:latin typeface="Open Sans"/>
              <a:ea typeface="Open Sans"/>
              <a:cs typeface="Open Sans"/>
            </a:endParaRPr>
          </a:p>
          <a:p>
            <a:pPr marL="457189" lvl="1" indent="0">
              <a:buNone/>
              <a:tabLst>
                <a:tab pos="798493" algn="l"/>
              </a:tabLst>
            </a:pPr>
            <a:endParaRPr lang="en-US" sz="1050">
              <a:latin typeface="Open Sans"/>
              <a:ea typeface="Open Sans"/>
              <a:cs typeface="Open Sans"/>
            </a:endParaRPr>
          </a:p>
          <a:p>
            <a:endParaRPr lang="en-US" sz="1800"/>
          </a:p>
        </p:txBody>
      </p:sp>
      <p:sp>
        <p:nvSpPr>
          <p:cNvPr id="20" name="Content Placeholder 4">
            <a:extLst>
              <a:ext uri="{FF2B5EF4-FFF2-40B4-BE49-F238E27FC236}">
                <a16:creationId xmlns:a16="http://schemas.microsoft.com/office/drawing/2014/main" id="{0136B6CC-B9B2-4E51-84CC-007CAECECFE8}"/>
              </a:ext>
            </a:extLst>
          </p:cNvPr>
          <p:cNvSpPr txBox="1">
            <a:spLocks/>
          </p:cNvSpPr>
          <p:nvPr/>
        </p:nvSpPr>
        <p:spPr>
          <a:xfrm>
            <a:off x="1286405" y="3733681"/>
            <a:ext cx="3033405" cy="403844"/>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Clr>
                <a:srgbClr val="FF0F00"/>
              </a:buClr>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Clr>
                <a:srgbClr val="FF0F00"/>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Clr>
                <a:srgbClr val="FF0F00"/>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Clr>
                <a:srgbClr val="FF0F00"/>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Clr>
                <a:srgbClr val="FF0F00"/>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1" indent="0">
              <a:buNone/>
              <a:tabLst>
                <a:tab pos="798493" algn="l"/>
              </a:tabLst>
            </a:pPr>
            <a:r>
              <a:rPr lang="en-US" sz="1200"/>
              <a:t>TDOT/FHWA initiate EIS</a:t>
            </a:r>
          </a:p>
          <a:p>
            <a:pPr marL="457189" lvl="1" indent="0">
              <a:buNone/>
              <a:tabLst>
                <a:tab pos="798493" algn="l"/>
              </a:tabLst>
            </a:pPr>
            <a:endParaRPr lang="en-US" sz="1050">
              <a:latin typeface="Open Sans"/>
              <a:ea typeface="Open Sans"/>
              <a:cs typeface="Open Sans"/>
            </a:endParaRPr>
          </a:p>
          <a:p>
            <a:pPr marL="457189" lvl="1" indent="0">
              <a:buNone/>
              <a:tabLst>
                <a:tab pos="798493" algn="l"/>
              </a:tabLst>
            </a:pPr>
            <a:endParaRPr lang="en-US" sz="1050">
              <a:latin typeface="Open Sans"/>
              <a:ea typeface="Open Sans"/>
              <a:cs typeface="Open Sans"/>
            </a:endParaRPr>
          </a:p>
          <a:p>
            <a:endParaRPr lang="en-US" sz="1800"/>
          </a:p>
        </p:txBody>
      </p:sp>
      <p:sp>
        <p:nvSpPr>
          <p:cNvPr id="21" name="Content Placeholder 4">
            <a:extLst>
              <a:ext uri="{FF2B5EF4-FFF2-40B4-BE49-F238E27FC236}">
                <a16:creationId xmlns:a16="http://schemas.microsoft.com/office/drawing/2014/main" id="{66906797-671E-48A5-ABE4-92535E81AE3F}"/>
              </a:ext>
            </a:extLst>
          </p:cNvPr>
          <p:cNvSpPr txBox="1">
            <a:spLocks/>
          </p:cNvSpPr>
          <p:nvPr/>
        </p:nvSpPr>
        <p:spPr>
          <a:xfrm>
            <a:off x="5530752" y="1162010"/>
            <a:ext cx="3033405" cy="619125"/>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Clr>
                <a:srgbClr val="FF0F00"/>
              </a:buClr>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Clr>
                <a:srgbClr val="FF0F00"/>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Clr>
                <a:srgbClr val="FF0F00"/>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Clr>
                <a:srgbClr val="FF0F00"/>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Clr>
                <a:srgbClr val="FF0F00"/>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200"/>
              <a:t>Cost and issues raised by public, interest groups, resource agencies lead to rescission of DEIS</a:t>
            </a:r>
          </a:p>
        </p:txBody>
      </p:sp>
      <p:sp>
        <p:nvSpPr>
          <p:cNvPr id="22" name="Content Placeholder 4">
            <a:extLst>
              <a:ext uri="{FF2B5EF4-FFF2-40B4-BE49-F238E27FC236}">
                <a16:creationId xmlns:a16="http://schemas.microsoft.com/office/drawing/2014/main" id="{C0E7F72C-6B81-4B8A-BEF0-B75A3843E500}"/>
              </a:ext>
            </a:extLst>
          </p:cNvPr>
          <p:cNvSpPr txBox="1">
            <a:spLocks/>
          </p:cNvSpPr>
          <p:nvPr/>
        </p:nvSpPr>
        <p:spPr>
          <a:xfrm>
            <a:off x="4783001" y="1162453"/>
            <a:ext cx="595848" cy="252436"/>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Clr>
                <a:srgbClr val="FF0F00"/>
              </a:buClr>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Clr>
                <a:srgbClr val="FF0F00"/>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Clr>
                <a:srgbClr val="FF0F00"/>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Clr>
                <a:srgbClr val="FF0F00"/>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Clr>
                <a:srgbClr val="FF0F00"/>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88106" indent="-88106" algn="r">
              <a:buNone/>
            </a:pPr>
            <a:r>
              <a:rPr lang="en-US" sz="1200">
                <a:latin typeface="Open Sans ExtraBold" panose="020B0906030804020204" pitchFamily="34" charset="0"/>
                <a:ea typeface="Open Sans ExtraBold" panose="020B0906030804020204" pitchFamily="34" charset="0"/>
                <a:cs typeface="Open Sans ExtraBold" panose="020B0906030804020204" pitchFamily="34" charset="0"/>
              </a:rPr>
              <a:t>2008</a:t>
            </a:r>
            <a:endParaRPr lang="en-US" sz="1200">
              <a:latin typeface="Open Sans"/>
              <a:ea typeface="Open Sans"/>
              <a:cs typeface="Open Sans"/>
            </a:endParaRPr>
          </a:p>
        </p:txBody>
      </p:sp>
      <p:sp>
        <p:nvSpPr>
          <p:cNvPr id="23" name="Content Placeholder 4">
            <a:extLst>
              <a:ext uri="{FF2B5EF4-FFF2-40B4-BE49-F238E27FC236}">
                <a16:creationId xmlns:a16="http://schemas.microsoft.com/office/drawing/2014/main" id="{42D7C563-A6E4-4B57-8053-431079C2B069}"/>
              </a:ext>
            </a:extLst>
          </p:cNvPr>
          <p:cNvSpPr txBox="1">
            <a:spLocks/>
          </p:cNvSpPr>
          <p:nvPr/>
        </p:nvSpPr>
        <p:spPr>
          <a:xfrm>
            <a:off x="4694251" y="1799596"/>
            <a:ext cx="684598" cy="252436"/>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Clr>
                <a:srgbClr val="FF0F00"/>
              </a:buClr>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Clr>
                <a:srgbClr val="FF0F00"/>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Clr>
                <a:srgbClr val="FF0F00"/>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Clr>
                <a:srgbClr val="FF0F00"/>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Clr>
                <a:srgbClr val="FF0F00"/>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88106" indent="-88106" algn="r">
              <a:buNone/>
            </a:pPr>
            <a:r>
              <a:rPr lang="en-US" sz="1200">
                <a:latin typeface="Open Sans ExtraBold" panose="020B0906030804020204" pitchFamily="34" charset="0"/>
                <a:ea typeface="Open Sans ExtraBold" panose="020B0906030804020204" pitchFamily="34" charset="0"/>
                <a:cs typeface="Open Sans ExtraBold" panose="020B0906030804020204" pitchFamily="34" charset="0"/>
              </a:rPr>
              <a:t>2009</a:t>
            </a:r>
            <a:endParaRPr lang="en-US" sz="1200">
              <a:latin typeface="Open Sans"/>
              <a:ea typeface="Open Sans"/>
              <a:cs typeface="Open Sans"/>
            </a:endParaRPr>
          </a:p>
        </p:txBody>
      </p:sp>
      <p:sp>
        <p:nvSpPr>
          <p:cNvPr id="24" name="Content Placeholder 4">
            <a:extLst>
              <a:ext uri="{FF2B5EF4-FFF2-40B4-BE49-F238E27FC236}">
                <a16:creationId xmlns:a16="http://schemas.microsoft.com/office/drawing/2014/main" id="{328D8891-B2F6-4012-AA46-C3010D1F1153}"/>
              </a:ext>
            </a:extLst>
          </p:cNvPr>
          <p:cNvSpPr txBox="1">
            <a:spLocks/>
          </p:cNvSpPr>
          <p:nvPr/>
        </p:nvSpPr>
        <p:spPr>
          <a:xfrm>
            <a:off x="4484933" y="2110147"/>
            <a:ext cx="893916" cy="252436"/>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Clr>
                <a:srgbClr val="FF0F00"/>
              </a:buClr>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Clr>
                <a:srgbClr val="FF0F00"/>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Clr>
                <a:srgbClr val="FF0F00"/>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Clr>
                <a:srgbClr val="FF0F00"/>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Clr>
                <a:srgbClr val="FF0F00"/>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88106" indent="-88106" algn="r">
              <a:buNone/>
            </a:pPr>
            <a:r>
              <a:rPr lang="en-US" sz="1200">
                <a:latin typeface="Open Sans ExtraBold" panose="020B0906030804020204" pitchFamily="34" charset="0"/>
                <a:ea typeface="Open Sans ExtraBold" panose="020B0906030804020204" pitchFamily="34" charset="0"/>
                <a:cs typeface="Open Sans ExtraBold" panose="020B0906030804020204" pitchFamily="34" charset="0"/>
              </a:rPr>
              <a:t>2009/10</a:t>
            </a:r>
            <a:endParaRPr lang="en-US" sz="1200">
              <a:latin typeface="Open Sans"/>
              <a:ea typeface="Open Sans"/>
              <a:cs typeface="Open Sans"/>
            </a:endParaRPr>
          </a:p>
        </p:txBody>
      </p:sp>
      <p:sp>
        <p:nvSpPr>
          <p:cNvPr id="25" name="Content Placeholder 4">
            <a:extLst>
              <a:ext uri="{FF2B5EF4-FFF2-40B4-BE49-F238E27FC236}">
                <a16:creationId xmlns:a16="http://schemas.microsoft.com/office/drawing/2014/main" id="{6BBC449F-31BE-4B90-83B9-4337FB292989}"/>
              </a:ext>
            </a:extLst>
          </p:cNvPr>
          <p:cNvSpPr txBox="1">
            <a:spLocks/>
          </p:cNvSpPr>
          <p:nvPr/>
        </p:nvSpPr>
        <p:spPr>
          <a:xfrm>
            <a:off x="4319810" y="2420699"/>
            <a:ext cx="1059039" cy="252436"/>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Clr>
                <a:srgbClr val="FF0F00"/>
              </a:buClr>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Clr>
                <a:srgbClr val="FF0F00"/>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Clr>
                <a:srgbClr val="FF0F00"/>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Clr>
                <a:srgbClr val="FF0F00"/>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Clr>
                <a:srgbClr val="FF0F00"/>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88106" indent="-88106" algn="r">
              <a:buNone/>
            </a:pPr>
            <a:r>
              <a:rPr lang="en-US" sz="1200">
                <a:latin typeface="Open Sans ExtraBold" panose="020B0906030804020204" pitchFamily="34" charset="0"/>
                <a:ea typeface="Open Sans ExtraBold" panose="020B0906030804020204" pitchFamily="34" charset="0"/>
                <a:cs typeface="Open Sans ExtraBold" panose="020B0906030804020204" pitchFamily="34" charset="0"/>
              </a:rPr>
              <a:t>2014 –17</a:t>
            </a:r>
            <a:endParaRPr lang="en-US" sz="1200">
              <a:latin typeface="Open Sans"/>
              <a:ea typeface="Open Sans"/>
              <a:cs typeface="Open Sans"/>
            </a:endParaRPr>
          </a:p>
        </p:txBody>
      </p:sp>
      <p:sp>
        <p:nvSpPr>
          <p:cNvPr id="26" name="Content Placeholder 4">
            <a:extLst>
              <a:ext uri="{FF2B5EF4-FFF2-40B4-BE49-F238E27FC236}">
                <a16:creationId xmlns:a16="http://schemas.microsoft.com/office/drawing/2014/main" id="{6E95DB7C-44A7-4695-BB09-4405504DBE15}"/>
              </a:ext>
            </a:extLst>
          </p:cNvPr>
          <p:cNvSpPr txBox="1">
            <a:spLocks/>
          </p:cNvSpPr>
          <p:nvPr/>
        </p:nvSpPr>
        <p:spPr>
          <a:xfrm>
            <a:off x="4694251" y="2995218"/>
            <a:ext cx="684598" cy="252436"/>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Clr>
                <a:srgbClr val="FF0F00"/>
              </a:buClr>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Clr>
                <a:srgbClr val="FF0F00"/>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Clr>
                <a:srgbClr val="FF0F00"/>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Clr>
                <a:srgbClr val="FF0F00"/>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Clr>
                <a:srgbClr val="FF0F00"/>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88106" indent="-88106" algn="r">
              <a:buNone/>
            </a:pPr>
            <a:r>
              <a:rPr lang="en-US" sz="1200">
                <a:latin typeface="Open Sans ExtraBold" panose="020B0906030804020204" pitchFamily="34" charset="0"/>
                <a:ea typeface="Open Sans ExtraBold" panose="020B0906030804020204" pitchFamily="34" charset="0"/>
                <a:cs typeface="Open Sans ExtraBold" panose="020B0906030804020204" pitchFamily="34" charset="0"/>
              </a:rPr>
              <a:t>2018</a:t>
            </a:r>
            <a:endParaRPr lang="en-US" sz="1200">
              <a:latin typeface="Open Sans"/>
              <a:ea typeface="Open Sans"/>
              <a:cs typeface="Open Sans"/>
            </a:endParaRPr>
          </a:p>
        </p:txBody>
      </p:sp>
      <p:sp>
        <p:nvSpPr>
          <p:cNvPr id="27" name="Rectangle 26">
            <a:extLst>
              <a:ext uri="{FF2B5EF4-FFF2-40B4-BE49-F238E27FC236}">
                <a16:creationId xmlns:a16="http://schemas.microsoft.com/office/drawing/2014/main" id="{0DBCA9D1-CE38-49BC-898C-4AB7B2717550}"/>
              </a:ext>
            </a:extLst>
          </p:cNvPr>
          <p:cNvSpPr/>
          <p:nvPr/>
        </p:nvSpPr>
        <p:spPr>
          <a:xfrm>
            <a:off x="5378849" y="1162009"/>
            <a:ext cx="64404" cy="31196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Content Placeholder 4">
            <a:extLst>
              <a:ext uri="{FF2B5EF4-FFF2-40B4-BE49-F238E27FC236}">
                <a16:creationId xmlns:a16="http://schemas.microsoft.com/office/drawing/2014/main" id="{03F7593C-0F12-476A-A404-25CC88225520}"/>
              </a:ext>
            </a:extLst>
          </p:cNvPr>
          <p:cNvSpPr txBox="1">
            <a:spLocks/>
          </p:cNvSpPr>
          <p:nvPr/>
        </p:nvSpPr>
        <p:spPr>
          <a:xfrm>
            <a:off x="5530751" y="2112143"/>
            <a:ext cx="3033405" cy="202969"/>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Clr>
                <a:srgbClr val="FF0F00"/>
              </a:buClr>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Clr>
                <a:srgbClr val="FF0F00"/>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Clr>
                <a:srgbClr val="FF0F00"/>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Clr>
                <a:srgbClr val="FF0F00"/>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Clr>
                <a:srgbClr val="FF0F00"/>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200">
                <a:latin typeface="Open Sans"/>
                <a:ea typeface="Open Sans"/>
                <a:cs typeface="Open Sans"/>
              </a:rPr>
              <a:t>Current EIS planning &amp; NEPA begins</a:t>
            </a:r>
          </a:p>
          <a:p>
            <a:pPr marL="457189" lvl="1" indent="0">
              <a:buNone/>
              <a:tabLst>
                <a:tab pos="798493" algn="l"/>
              </a:tabLst>
            </a:pPr>
            <a:endParaRPr lang="en-US" sz="1050">
              <a:latin typeface="Open Sans"/>
              <a:ea typeface="Open Sans"/>
              <a:cs typeface="Open Sans"/>
            </a:endParaRPr>
          </a:p>
          <a:p>
            <a:pPr marL="457189" lvl="1" indent="0">
              <a:buNone/>
              <a:tabLst>
                <a:tab pos="798493" algn="l"/>
              </a:tabLst>
            </a:pPr>
            <a:endParaRPr lang="en-US" sz="1050">
              <a:latin typeface="Open Sans"/>
              <a:ea typeface="Open Sans"/>
              <a:cs typeface="Open Sans"/>
            </a:endParaRPr>
          </a:p>
          <a:p>
            <a:endParaRPr lang="en-US" sz="1800"/>
          </a:p>
        </p:txBody>
      </p:sp>
      <p:sp>
        <p:nvSpPr>
          <p:cNvPr id="32" name="Content Placeholder 4">
            <a:extLst>
              <a:ext uri="{FF2B5EF4-FFF2-40B4-BE49-F238E27FC236}">
                <a16:creationId xmlns:a16="http://schemas.microsoft.com/office/drawing/2014/main" id="{25146DE3-0154-4D86-810A-B62B96CDBB26}"/>
              </a:ext>
            </a:extLst>
          </p:cNvPr>
          <p:cNvSpPr txBox="1">
            <a:spLocks/>
          </p:cNvSpPr>
          <p:nvPr/>
        </p:nvSpPr>
        <p:spPr>
          <a:xfrm>
            <a:off x="4702446" y="3959755"/>
            <a:ext cx="684598" cy="252436"/>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Clr>
                <a:srgbClr val="FF0F00"/>
              </a:buClr>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Clr>
                <a:srgbClr val="FF0F00"/>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Clr>
                <a:srgbClr val="FF0F00"/>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Clr>
                <a:srgbClr val="FF0F00"/>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Clr>
                <a:srgbClr val="FF0F00"/>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88106" indent="-88106" algn="r">
              <a:buNone/>
            </a:pPr>
            <a:r>
              <a:rPr lang="en-US" sz="1200">
                <a:latin typeface="Open Sans ExtraBold" panose="020B0906030804020204" pitchFamily="34" charset="0"/>
                <a:ea typeface="Open Sans ExtraBold" panose="020B0906030804020204" pitchFamily="34" charset="0"/>
                <a:cs typeface="Open Sans ExtraBold" panose="020B0906030804020204" pitchFamily="34" charset="0"/>
              </a:rPr>
              <a:t>2022</a:t>
            </a:r>
            <a:endParaRPr lang="en-US" sz="1200">
              <a:latin typeface="Open Sans"/>
              <a:ea typeface="Open Sans"/>
              <a:cs typeface="Open Sans"/>
            </a:endParaRPr>
          </a:p>
        </p:txBody>
      </p:sp>
      <p:sp>
        <p:nvSpPr>
          <p:cNvPr id="33" name="Content Placeholder 4">
            <a:extLst>
              <a:ext uri="{FF2B5EF4-FFF2-40B4-BE49-F238E27FC236}">
                <a16:creationId xmlns:a16="http://schemas.microsoft.com/office/drawing/2014/main" id="{6D42B908-960A-4778-9B64-A410C8DB7390}"/>
              </a:ext>
            </a:extLst>
          </p:cNvPr>
          <p:cNvSpPr txBox="1">
            <a:spLocks/>
          </p:cNvSpPr>
          <p:nvPr/>
        </p:nvSpPr>
        <p:spPr>
          <a:xfrm>
            <a:off x="5530751" y="1781021"/>
            <a:ext cx="3274382" cy="256934"/>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Clr>
                <a:srgbClr val="FF0F00"/>
              </a:buClr>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Clr>
                <a:srgbClr val="FF0F00"/>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Clr>
                <a:srgbClr val="FF0F00"/>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Clr>
                <a:srgbClr val="FF0F00"/>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Clr>
                <a:srgbClr val="FF0F00"/>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6010" lvl="1" indent="-456010">
              <a:buNone/>
              <a:tabLst>
                <a:tab pos="798493" algn="l"/>
              </a:tabLst>
            </a:pPr>
            <a:r>
              <a:rPr lang="en-US" sz="1200"/>
              <a:t>Major Rockslide</a:t>
            </a:r>
          </a:p>
          <a:p>
            <a:pPr marL="457189" lvl="1" indent="0">
              <a:buNone/>
              <a:tabLst>
                <a:tab pos="798493" algn="l"/>
              </a:tabLst>
            </a:pPr>
            <a:endParaRPr lang="en-US" sz="1050"/>
          </a:p>
          <a:p>
            <a:pPr marL="457189" lvl="1" indent="0">
              <a:buNone/>
              <a:tabLst>
                <a:tab pos="798493" algn="l"/>
              </a:tabLst>
            </a:pPr>
            <a:endParaRPr lang="en-US" sz="1050"/>
          </a:p>
          <a:p>
            <a:endParaRPr lang="en-US" sz="1800"/>
          </a:p>
        </p:txBody>
      </p:sp>
      <p:sp>
        <p:nvSpPr>
          <p:cNvPr id="34" name="Content Placeholder 4">
            <a:extLst>
              <a:ext uri="{FF2B5EF4-FFF2-40B4-BE49-F238E27FC236}">
                <a16:creationId xmlns:a16="http://schemas.microsoft.com/office/drawing/2014/main" id="{ED0105D2-0F61-414B-8C14-72F55AF8ACF0}"/>
              </a:ext>
            </a:extLst>
          </p:cNvPr>
          <p:cNvSpPr txBox="1">
            <a:spLocks/>
          </p:cNvSpPr>
          <p:nvPr/>
        </p:nvSpPr>
        <p:spPr>
          <a:xfrm>
            <a:off x="5530752" y="2429264"/>
            <a:ext cx="2904946" cy="202969"/>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Clr>
                <a:srgbClr val="FF0F00"/>
              </a:buClr>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Clr>
                <a:srgbClr val="FF0F00"/>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Clr>
                <a:srgbClr val="FF0F00"/>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Clr>
                <a:srgbClr val="FF0F00"/>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Clr>
                <a:srgbClr val="FF0F00"/>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200">
                <a:latin typeface="Open Sans"/>
                <a:ea typeface="Open Sans"/>
                <a:cs typeface="Open Sans"/>
              </a:rPr>
              <a:t>Adding long tunnel option developed &amp; distributed.  </a:t>
            </a:r>
            <a:endParaRPr lang="en-US" sz="1200"/>
          </a:p>
          <a:p>
            <a:pPr marL="457189" lvl="1" indent="0">
              <a:buNone/>
              <a:tabLst>
                <a:tab pos="798493" algn="l"/>
              </a:tabLst>
            </a:pPr>
            <a:endParaRPr lang="en-US" sz="1050">
              <a:latin typeface="Open Sans"/>
              <a:ea typeface="Open Sans"/>
              <a:cs typeface="Open Sans"/>
            </a:endParaRPr>
          </a:p>
          <a:p>
            <a:pPr marL="457189" lvl="1" indent="0">
              <a:buNone/>
              <a:tabLst>
                <a:tab pos="798493" algn="l"/>
              </a:tabLst>
            </a:pPr>
            <a:endParaRPr lang="en-US" sz="1050">
              <a:latin typeface="Open Sans"/>
              <a:ea typeface="Open Sans"/>
              <a:cs typeface="Open Sans"/>
            </a:endParaRPr>
          </a:p>
          <a:p>
            <a:endParaRPr lang="en-US" sz="1800"/>
          </a:p>
        </p:txBody>
      </p:sp>
      <p:sp>
        <p:nvSpPr>
          <p:cNvPr id="35" name="Content Placeholder 4">
            <a:extLst>
              <a:ext uri="{FF2B5EF4-FFF2-40B4-BE49-F238E27FC236}">
                <a16:creationId xmlns:a16="http://schemas.microsoft.com/office/drawing/2014/main" id="{E96CF1CA-C84D-47C2-AC53-825945868EFF}"/>
              </a:ext>
            </a:extLst>
          </p:cNvPr>
          <p:cNvSpPr txBox="1">
            <a:spLocks/>
          </p:cNvSpPr>
          <p:nvPr/>
        </p:nvSpPr>
        <p:spPr>
          <a:xfrm>
            <a:off x="5530752" y="2923416"/>
            <a:ext cx="2904946" cy="202969"/>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Clr>
                <a:srgbClr val="FF0F00"/>
              </a:buClr>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Clr>
                <a:srgbClr val="FF0F00"/>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Clr>
                <a:srgbClr val="FF0F00"/>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Clr>
                <a:srgbClr val="FF0F00"/>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Clr>
                <a:srgbClr val="FF0F00"/>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200">
                <a:latin typeface="Open Sans"/>
                <a:ea typeface="Open Sans"/>
                <a:cs typeface="Open Sans"/>
              </a:rPr>
              <a:t>Targeted Approach Developed &amp; Pauses current EIS</a:t>
            </a:r>
          </a:p>
          <a:p>
            <a:pPr marL="457189" lvl="1" indent="0">
              <a:buNone/>
              <a:tabLst>
                <a:tab pos="798493" algn="l"/>
              </a:tabLst>
            </a:pPr>
            <a:endParaRPr lang="en-US" sz="1050">
              <a:latin typeface="Open Sans"/>
              <a:ea typeface="Open Sans"/>
              <a:cs typeface="Open Sans"/>
            </a:endParaRPr>
          </a:p>
          <a:p>
            <a:pPr marL="457189" lvl="1" indent="0">
              <a:buNone/>
              <a:tabLst>
                <a:tab pos="798493" algn="l"/>
              </a:tabLst>
            </a:pPr>
            <a:endParaRPr lang="en-US" sz="1050">
              <a:latin typeface="Open Sans"/>
              <a:ea typeface="Open Sans"/>
              <a:cs typeface="Open Sans"/>
            </a:endParaRPr>
          </a:p>
          <a:p>
            <a:endParaRPr lang="en-US" sz="1800"/>
          </a:p>
        </p:txBody>
      </p:sp>
      <p:sp>
        <p:nvSpPr>
          <p:cNvPr id="36" name="Content Placeholder 4">
            <a:extLst>
              <a:ext uri="{FF2B5EF4-FFF2-40B4-BE49-F238E27FC236}">
                <a16:creationId xmlns:a16="http://schemas.microsoft.com/office/drawing/2014/main" id="{7226525E-7793-4271-81EA-823B9C9194F3}"/>
              </a:ext>
            </a:extLst>
          </p:cNvPr>
          <p:cNvSpPr txBox="1">
            <a:spLocks/>
          </p:cNvSpPr>
          <p:nvPr/>
        </p:nvSpPr>
        <p:spPr>
          <a:xfrm>
            <a:off x="5530751" y="3409302"/>
            <a:ext cx="3274382" cy="202969"/>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Clr>
                <a:srgbClr val="FF0F00"/>
              </a:buClr>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Clr>
                <a:srgbClr val="FF0F00"/>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Clr>
                <a:srgbClr val="FF0F00"/>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Clr>
                <a:srgbClr val="FF0F00"/>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Clr>
                <a:srgbClr val="FF0F00"/>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200">
                <a:latin typeface="Open Sans"/>
                <a:ea typeface="Open Sans"/>
                <a:cs typeface="Open Sans"/>
              </a:rPr>
              <a:t>ARC gives TDOT approval to move forward with Public Outreach Targeted Approach</a:t>
            </a:r>
          </a:p>
          <a:p>
            <a:pPr marL="457189" lvl="1" indent="0">
              <a:buNone/>
              <a:tabLst>
                <a:tab pos="798493" algn="l"/>
              </a:tabLst>
            </a:pPr>
            <a:endParaRPr lang="en-US" sz="1050">
              <a:latin typeface="Open Sans"/>
              <a:ea typeface="Open Sans"/>
              <a:cs typeface="Open Sans"/>
            </a:endParaRPr>
          </a:p>
          <a:p>
            <a:pPr marL="457189" lvl="1" indent="0">
              <a:buNone/>
              <a:tabLst>
                <a:tab pos="798493" algn="l"/>
              </a:tabLst>
            </a:pPr>
            <a:endParaRPr lang="en-US" sz="1050">
              <a:latin typeface="Open Sans"/>
              <a:ea typeface="Open Sans"/>
              <a:cs typeface="Open Sans"/>
            </a:endParaRPr>
          </a:p>
          <a:p>
            <a:endParaRPr lang="en-US" sz="1800"/>
          </a:p>
        </p:txBody>
      </p:sp>
      <p:sp>
        <p:nvSpPr>
          <p:cNvPr id="37" name="Content Placeholder 4">
            <a:extLst>
              <a:ext uri="{FF2B5EF4-FFF2-40B4-BE49-F238E27FC236}">
                <a16:creationId xmlns:a16="http://schemas.microsoft.com/office/drawing/2014/main" id="{398BCE9A-8786-449E-A943-7F1439370B31}"/>
              </a:ext>
            </a:extLst>
          </p:cNvPr>
          <p:cNvSpPr txBox="1">
            <a:spLocks/>
          </p:cNvSpPr>
          <p:nvPr/>
        </p:nvSpPr>
        <p:spPr>
          <a:xfrm>
            <a:off x="4694251" y="3416898"/>
            <a:ext cx="684598" cy="252436"/>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Clr>
                <a:srgbClr val="FF0F00"/>
              </a:buClr>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Clr>
                <a:srgbClr val="FF0F00"/>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Clr>
                <a:srgbClr val="FF0F00"/>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Clr>
                <a:srgbClr val="FF0F00"/>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Clr>
                <a:srgbClr val="FF0F00"/>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88106" indent="-88106" algn="r">
              <a:buNone/>
            </a:pPr>
            <a:r>
              <a:rPr lang="en-US" sz="1200">
                <a:latin typeface="Open Sans ExtraBold" panose="020B0906030804020204" pitchFamily="34" charset="0"/>
                <a:ea typeface="Open Sans ExtraBold" panose="020B0906030804020204" pitchFamily="34" charset="0"/>
                <a:cs typeface="Open Sans ExtraBold" panose="020B0906030804020204" pitchFamily="34" charset="0"/>
              </a:rPr>
              <a:t>2020</a:t>
            </a:r>
            <a:endParaRPr lang="en-US" sz="1200">
              <a:latin typeface="Open Sans"/>
              <a:ea typeface="Open Sans"/>
              <a:cs typeface="Open Sans"/>
            </a:endParaRPr>
          </a:p>
        </p:txBody>
      </p:sp>
      <p:sp>
        <p:nvSpPr>
          <p:cNvPr id="38" name="Content Placeholder 4">
            <a:extLst>
              <a:ext uri="{FF2B5EF4-FFF2-40B4-BE49-F238E27FC236}">
                <a16:creationId xmlns:a16="http://schemas.microsoft.com/office/drawing/2014/main" id="{5DA76763-B317-4E3A-9602-D2CC6246E4D8}"/>
              </a:ext>
            </a:extLst>
          </p:cNvPr>
          <p:cNvSpPr txBox="1">
            <a:spLocks/>
          </p:cNvSpPr>
          <p:nvPr/>
        </p:nvSpPr>
        <p:spPr>
          <a:xfrm>
            <a:off x="5530751" y="3881604"/>
            <a:ext cx="3274382" cy="202969"/>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Clr>
                <a:srgbClr val="FF0F00"/>
              </a:buClr>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Clr>
                <a:srgbClr val="FF0F00"/>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Clr>
                <a:srgbClr val="FF0F00"/>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Clr>
                <a:srgbClr val="FF0F00"/>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Clr>
                <a:srgbClr val="FF0F00"/>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200"/>
              <a:t>ARC approved change from new alignment to targeted approach</a:t>
            </a:r>
          </a:p>
          <a:p>
            <a:pPr marL="457189" lvl="1" indent="0">
              <a:buNone/>
              <a:tabLst>
                <a:tab pos="798493" algn="l"/>
              </a:tabLst>
            </a:pPr>
            <a:endParaRPr lang="en-US" sz="1050"/>
          </a:p>
          <a:p>
            <a:pPr marL="457189" lvl="1" indent="0">
              <a:buNone/>
              <a:tabLst>
                <a:tab pos="798493" algn="l"/>
              </a:tabLst>
            </a:pPr>
            <a:endParaRPr lang="en-US" sz="1050"/>
          </a:p>
          <a:p>
            <a:endParaRPr lang="en-US" sz="1800"/>
          </a:p>
        </p:txBody>
      </p:sp>
    </p:spTree>
    <p:extLst>
      <p:ext uri="{BB962C8B-B14F-4D97-AF65-F5344CB8AC3E}">
        <p14:creationId xmlns:p14="http://schemas.microsoft.com/office/powerpoint/2010/main" val="15700512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4C5D4E1-CE80-4290-A390-0DC2D2C6B925}"/>
              </a:ext>
            </a:extLst>
          </p:cNvPr>
          <p:cNvSpPr/>
          <p:nvPr/>
        </p:nvSpPr>
        <p:spPr>
          <a:xfrm>
            <a:off x="4572000" y="2663241"/>
            <a:ext cx="3155437" cy="173273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52FA65C-8FFA-4DE0-BBD4-4A067BD67872}"/>
              </a:ext>
            </a:extLst>
          </p:cNvPr>
          <p:cNvSpPr/>
          <p:nvPr/>
        </p:nvSpPr>
        <p:spPr>
          <a:xfrm>
            <a:off x="1151371" y="2663241"/>
            <a:ext cx="3155437" cy="173273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A7557B6-E0CF-4360-8667-40A6D7174335}"/>
              </a:ext>
            </a:extLst>
          </p:cNvPr>
          <p:cNvSpPr/>
          <p:nvPr/>
        </p:nvSpPr>
        <p:spPr>
          <a:xfrm>
            <a:off x="1151371" y="2569531"/>
            <a:ext cx="3155437" cy="420017"/>
          </a:xfrm>
          <a:prstGeom prst="rect">
            <a:avLst/>
          </a:prstGeom>
          <a:solidFill>
            <a:srgbClr val="1B3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Open Sans ExtraBold" panose="020B0906030804020204" pitchFamily="34" charset="0"/>
                <a:ea typeface="Open Sans ExtraBold" panose="020B0906030804020204" pitchFamily="34" charset="0"/>
                <a:cs typeface="Open Sans ExtraBold" panose="020B0906030804020204" pitchFamily="34" charset="0"/>
              </a:rPr>
              <a:t>CHALLENGES</a:t>
            </a:r>
          </a:p>
        </p:txBody>
      </p:sp>
      <p:sp>
        <p:nvSpPr>
          <p:cNvPr id="2" name="Title 1">
            <a:extLst>
              <a:ext uri="{FF2B5EF4-FFF2-40B4-BE49-F238E27FC236}">
                <a16:creationId xmlns:a16="http://schemas.microsoft.com/office/drawing/2014/main" id="{78EACBC1-5D47-4228-9E2D-0B4781757460}"/>
              </a:ext>
            </a:extLst>
          </p:cNvPr>
          <p:cNvSpPr>
            <a:spLocks noGrp="1"/>
          </p:cNvSpPr>
          <p:nvPr>
            <p:ph type="title"/>
          </p:nvPr>
        </p:nvSpPr>
        <p:spPr/>
        <p:txBody>
          <a:bodyPr/>
          <a:lstStyle/>
          <a:p>
            <a:r>
              <a:rPr lang="en-US">
                <a:latin typeface="PermianSlabSerifTypeface"/>
                <a:ea typeface="Open Sans"/>
                <a:cs typeface="Open Sans"/>
              </a:rPr>
              <a:t>US-64/SR-40 “Corridor K”</a:t>
            </a:r>
          </a:p>
        </p:txBody>
      </p:sp>
      <p:sp>
        <p:nvSpPr>
          <p:cNvPr id="3" name="Content Placeholder 2">
            <a:extLst>
              <a:ext uri="{FF2B5EF4-FFF2-40B4-BE49-F238E27FC236}">
                <a16:creationId xmlns:a16="http://schemas.microsoft.com/office/drawing/2014/main" id="{73E9C822-5C72-4911-B92A-0DB2DE6C59C9}"/>
              </a:ext>
            </a:extLst>
          </p:cNvPr>
          <p:cNvSpPr>
            <a:spLocks noGrp="1"/>
          </p:cNvSpPr>
          <p:nvPr>
            <p:ph idx="1"/>
          </p:nvPr>
        </p:nvSpPr>
        <p:spPr>
          <a:xfrm>
            <a:off x="886179" y="3083258"/>
            <a:ext cx="3420629" cy="1341426"/>
          </a:xfrm>
        </p:spPr>
        <p:txBody>
          <a:bodyPr vert="horz" lIns="91440" tIns="45720" rIns="91440" bIns="45720" rtlCol="0" anchor="t">
            <a:normAutofit/>
          </a:bodyPr>
          <a:lstStyle/>
          <a:p>
            <a:pPr marL="623873" lvl="1" indent="-166684">
              <a:buFont typeface="Arial" panose="020B0604020202020204" pitchFamily="34" charset="0"/>
              <a:buChar char="•"/>
            </a:pPr>
            <a:r>
              <a:rPr lang="en-US" sz="1350">
                <a:latin typeface="Open Sans"/>
                <a:ea typeface="Open Sans"/>
                <a:cs typeface="Open Sans"/>
              </a:rPr>
              <a:t>Located in Cherokee National Forest</a:t>
            </a:r>
          </a:p>
          <a:p>
            <a:pPr marL="623873" lvl="1" indent="-166684">
              <a:buFont typeface="Arial" panose="020B0604020202020204" pitchFamily="34" charset="0"/>
              <a:buChar char="•"/>
            </a:pPr>
            <a:r>
              <a:rPr lang="en-US" sz="1350">
                <a:latin typeface="Open Sans"/>
                <a:ea typeface="Open Sans"/>
                <a:cs typeface="Open Sans"/>
              </a:rPr>
              <a:t>Environmental Constraints</a:t>
            </a:r>
          </a:p>
          <a:p>
            <a:pPr marL="623873" lvl="1" indent="-166684">
              <a:buFont typeface="Arial" panose="020B0604020202020204" pitchFamily="34" charset="0"/>
              <a:buChar char="•"/>
            </a:pPr>
            <a:r>
              <a:rPr lang="en-US" sz="1350">
                <a:latin typeface="Open Sans"/>
                <a:ea typeface="Open Sans"/>
                <a:cs typeface="Open Sans"/>
              </a:rPr>
              <a:t>Topography</a:t>
            </a:r>
          </a:p>
          <a:p>
            <a:pPr marL="623873" lvl="1" indent="-166684">
              <a:buFont typeface="Arial" panose="020B0604020202020204" pitchFamily="34" charset="0"/>
              <a:buChar char="•"/>
            </a:pPr>
            <a:r>
              <a:rPr lang="en-US" sz="1350">
                <a:latin typeface="Open Sans"/>
                <a:ea typeface="Open Sans"/>
                <a:cs typeface="Open Sans"/>
              </a:rPr>
              <a:t>Cost</a:t>
            </a:r>
          </a:p>
          <a:p>
            <a:pPr lvl="1"/>
            <a:endParaRPr lang="en-US"/>
          </a:p>
        </p:txBody>
      </p:sp>
      <p:sp>
        <p:nvSpPr>
          <p:cNvPr id="15" name="Rectangle 14">
            <a:extLst>
              <a:ext uri="{FF2B5EF4-FFF2-40B4-BE49-F238E27FC236}">
                <a16:creationId xmlns:a16="http://schemas.microsoft.com/office/drawing/2014/main" id="{A06B02A2-867B-4206-9419-C5AF0483A489}"/>
              </a:ext>
            </a:extLst>
          </p:cNvPr>
          <p:cNvSpPr/>
          <p:nvPr/>
        </p:nvSpPr>
        <p:spPr>
          <a:xfrm>
            <a:off x="4572001" y="2569531"/>
            <a:ext cx="3155437" cy="420017"/>
          </a:xfrm>
          <a:prstGeom prst="rect">
            <a:avLst/>
          </a:prstGeom>
          <a:solidFill>
            <a:srgbClr val="1B3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Open Sans ExtraBold" panose="020B0906030804020204" pitchFamily="34" charset="0"/>
                <a:ea typeface="Open Sans ExtraBold" panose="020B0906030804020204" pitchFamily="34" charset="0"/>
                <a:cs typeface="Open Sans ExtraBold" panose="020B0906030804020204" pitchFamily="34" charset="0"/>
              </a:rPr>
              <a:t>TARGETED APPROACH</a:t>
            </a:r>
          </a:p>
        </p:txBody>
      </p:sp>
      <p:sp>
        <p:nvSpPr>
          <p:cNvPr id="16" name="Content Placeholder 2">
            <a:extLst>
              <a:ext uri="{FF2B5EF4-FFF2-40B4-BE49-F238E27FC236}">
                <a16:creationId xmlns:a16="http://schemas.microsoft.com/office/drawing/2014/main" id="{6ECF7347-6D8E-4CD7-8CDA-7876DFFA66FC}"/>
              </a:ext>
            </a:extLst>
          </p:cNvPr>
          <p:cNvSpPr txBox="1">
            <a:spLocks/>
          </p:cNvSpPr>
          <p:nvPr/>
        </p:nvSpPr>
        <p:spPr>
          <a:xfrm>
            <a:off x="4306809" y="3083259"/>
            <a:ext cx="3420629" cy="1356847"/>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Clr>
                <a:srgbClr val="FF0F00"/>
              </a:buClr>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Clr>
                <a:srgbClr val="FF0F00"/>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Clr>
                <a:srgbClr val="FF0F00"/>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Clr>
                <a:srgbClr val="FF0F00"/>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Clr>
                <a:srgbClr val="FF0F00"/>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623873" lvl="1" indent="-166684">
              <a:buFont typeface="Arial" panose="020B0604020202020204" pitchFamily="34" charset="0"/>
              <a:buChar char="•"/>
            </a:pPr>
            <a:r>
              <a:rPr lang="en-US" sz="1350" dirty="0">
                <a:latin typeface="Open Sans"/>
                <a:ea typeface="Open Sans"/>
                <a:cs typeface="Open Sans"/>
              </a:rPr>
              <a:t>Multiple projects to address needs of corridor</a:t>
            </a:r>
          </a:p>
          <a:p>
            <a:pPr marL="623873" lvl="1" indent="-166684">
              <a:buFont typeface="Arial" panose="020B0604020202020204" pitchFamily="34" charset="0"/>
              <a:buChar char="•"/>
            </a:pPr>
            <a:r>
              <a:rPr lang="en-US" sz="1350" dirty="0">
                <a:latin typeface="Open Sans"/>
                <a:ea typeface="Open Sans"/>
                <a:cs typeface="Open Sans"/>
              </a:rPr>
              <a:t>35 Road Safety Audit Projects</a:t>
            </a:r>
          </a:p>
          <a:p>
            <a:pPr marL="623873" lvl="1" indent="-166684">
              <a:buFont typeface="Arial" panose="020B0604020202020204" pitchFamily="34" charset="0"/>
              <a:buChar char="•"/>
            </a:pPr>
            <a:r>
              <a:rPr lang="en-US" sz="1350" dirty="0">
                <a:latin typeface="Open Sans"/>
                <a:ea typeface="Open Sans"/>
                <a:cs typeface="Open Sans"/>
              </a:rPr>
              <a:t>14 Rockfall Mitigation Sites</a:t>
            </a:r>
          </a:p>
          <a:p>
            <a:pPr lvl="1"/>
            <a:endParaRPr lang="en-US" dirty="0"/>
          </a:p>
        </p:txBody>
      </p:sp>
      <p:pic>
        <p:nvPicPr>
          <p:cNvPr id="8" name="Picture 7" descr="A picture containing outdoor, grass, rock&#10;&#10;Description automatically generated">
            <a:extLst>
              <a:ext uri="{FF2B5EF4-FFF2-40B4-BE49-F238E27FC236}">
                <a16:creationId xmlns:a16="http://schemas.microsoft.com/office/drawing/2014/main" id="{CEC46C83-8013-4198-A379-1D72E2204C5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829580" y="1050774"/>
            <a:ext cx="1323047" cy="1354361"/>
          </a:xfrm>
          <a:prstGeom prst="ellipse">
            <a:avLst/>
          </a:prstGeom>
          <a:ln w="57150" cap="rnd">
            <a:solidFill>
              <a:srgbClr val="1B365D"/>
            </a:solidFill>
          </a:ln>
          <a:effectLst/>
          <a:scene3d>
            <a:camera prst="orthographicFront"/>
            <a:lightRig rig="contrasting" dir="t">
              <a:rot lat="0" lon="0" rev="3000000"/>
            </a:lightRig>
          </a:scene3d>
          <a:sp3d contourW="7620">
            <a:bevelT w="95250" h="31750"/>
            <a:contourClr>
              <a:srgbClr val="333333"/>
            </a:contourClr>
          </a:sp3d>
        </p:spPr>
      </p:pic>
      <p:pic>
        <p:nvPicPr>
          <p:cNvPr id="9" name="Picture 8" descr="A picture containing text, tree, sign, outdoor&#10;&#10;Description automatically generated">
            <a:extLst>
              <a:ext uri="{FF2B5EF4-FFF2-40B4-BE49-F238E27FC236}">
                <a16:creationId xmlns:a16="http://schemas.microsoft.com/office/drawing/2014/main" id="{25A6B41D-B18B-4736-8ED3-BDA177AAB2C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20" b="-490"/>
          <a:stretch/>
        </p:blipFill>
        <p:spPr>
          <a:xfrm>
            <a:off x="1229027" y="1050774"/>
            <a:ext cx="1323401" cy="1354361"/>
          </a:xfrm>
          <a:prstGeom prst="ellipse">
            <a:avLst/>
          </a:prstGeom>
          <a:ln w="57150" cap="rnd">
            <a:solidFill>
              <a:srgbClr val="1B365D"/>
            </a:solidFill>
          </a:ln>
          <a:effectLst/>
          <a:scene3d>
            <a:camera prst="orthographicFront"/>
            <a:lightRig rig="contrasting" dir="t">
              <a:rot lat="0" lon="0" rev="3000000"/>
            </a:lightRig>
          </a:scene3d>
          <a:sp3d contourW="7620">
            <a:bevelT w="95250" h="31750"/>
            <a:contourClr>
              <a:srgbClr val="333333"/>
            </a:contourClr>
          </a:sp3d>
        </p:spPr>
      </p:pic>
      <p:pic>
        <p:nvPicPr>
          <p:cNvPr id="19" name="Picture 18" descr="A picture containing text, plant&#10;&#10;Description automatically generated">
            <a:extLst>
              <a:ext uri="{FF2B5EF4-FFF2-40B4-BE49-F238E27FC236}">
                <a16:creationId xmlns:a16="http://schemas.microsoft.com/office/drawing/2014/main" id="{23C797E3-08EF-4E44-B7E9-B92CFBBD3FEE}"/>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4000"/>
                    </a14:imgEffect>
                  </a14:imgLayer>
                </a14:imgProps>
              </a:ext>
              <a:ext uri="{28A0092B-C50C-407E-A947-70E740481C1C}">
                <a14:useLocalDpi xmlns:a14="http://schemas.microsoft.com/office/drawing/2010/main"/>
              </a:ext>
            </a:extLst>
          </a:blip>
          <a:srcRect/>
          <a:stretch/>
        </p:blipFill>
        <p:spPr>
          <a:xfrm rot="5400000">
            <a:off x="6292522" y="1074217"/>
            <a:ext cx="1343408" cy="1323401"/>
          </a:xfrm>
          <a:prstGeom prst="ellipse">
            <a:avLst/>
          </a:prstGeom>
          <a:ln w="57150" cap="rnd">
            <a:solidFill>
              <a:srgbClr val="1B365D"/>
            </a:solidFill>
          </a:ln>
          <a:effectLst/>
          <a:scene3d>
            <a:camera prst="orthographicFront"/>
            <a:lightRig rig="contrasting" dir="t">
              <a:rot lat="0" lon="0" rev="3000000"/>
            </a:lightRig>
          </a:scene3d>
          <a:sp3d contourW="7620">
            <a:bevelT w="95250" h="31750"/>
            <a:contourClr>
              <a:srgbClr val="333333"/>
            </a:contourClr>
          </a:sp3d>
        </p:spPr>
      </p:pic>
      <p:pic>
        <p:nvPicPr>
          <p:cNvPr id="20" name="Picture 19" descr="A picture containing tree, outdoor, plant, concrete&#10;&#10;Description automatically generated">
            <a:extLst>
              <a:ext uri="{FF2B5EF4-FFF2-40B4-BE49-F238E27FC236}">
                <a16:creationId xmlns:a16="http://schemas.microsoft.com/office/drawing/2014/main" id="{581014DC-9E70-4DBA-9D8A-E737A442C05C}"/>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1"/>
          <a:stretch/>
        </p:blipFill>
        <p:spPr>
          <a:xfrm rot="5400000">
            <a:off x="4658285" y="1060781"/>
            <a:ext cx="1343411" cy="1323403"/>
          </a:xfrm>
          <a:prstGeom prst="ellipse">
            <a:avLst/>
          </a:prstGeom>
          <a:ln w="57150" cap="rnd">
            <a:solidFill>
              <a:srgbClr val="1B365D"/>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0206553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133352"/>
            <a:ext cx="8839200" cy="619125"/>
          </a:xfrm>
        </p:spPr>
        <p:txBody>
          <a:bodyPr/>
          <a:lstStyle/>
          <a:p>
            <a:r>
              <a:rPr lang="en-US" altLang="en-US">
                <a:latin typeface="Open Sans SemiBold" panose="020B0706030804020204" pitchFamily="34" charset="0"/>
                <a:ea typeface="Open Sans SemiBold" panose="020B0706030804020204" pitchFamily="34" charset="0"/>
                <a:cs typeface="Open Sans SemiBold" panose="020B0706030804020204" pitchFamily="34" charset="0"/>
              </a:rPr>
              <a:t>US-64/SR-40 “Corridor K” Overview</a:t>
            </a:r>
            <a:endParaRPr lang="en-US">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54" name="TextBox 53">
            <a:extLst>
              <a:ext uri="{FF2B5EF4-FFF2-40B4-BE49-F238E27FC236}">
                <a16:creationId xmlns:a16="http://schemas.microsoft.com/office/drawing/2014/main" id="{5FA67934-FBED-4CF7-A29C-1B7F3FD6A76D}"/>
              </a:ext>
            </a:extLst>
          </p:cNvPr>
          <p:cNvSpPr txBox="1"/>
          <p:nvPr/>
        </p:nvSpPr>
        <p:spPr>
          <a:xfrm>
            <a:off x="0" y="1127979"/>
            <a:ext cx="2346689" cy="584775"/>
          </a:xfrm>
          <a:prstGeom prst="rect">
            <a:avLst/>
          </a:prstGeom>
          <a:noFill/>
        </p:spPr>
        <p:txBody>
          <a:bodyPr wrap="square" rtlCol="0" anchor="ctr">
            <a:spAutoFit/>
          </a:bodyPr>
          <a:lstStyle/>
          <a:p>
            <a:pPr algn="ctr"/>
            <a:r>
              <a:rPr lang="en-US" sz="1600">
                <a:latin typeface="Open Sans SemiBold" panose="020B0706030804020204" pitchFamily="34" charset="0"/>
                <a:ea typeface="Open Sans SemiBold" panose="020B0706030804020204" pitchFamily="34" charset="0"/>
                <a:cs typeface="Open Sans SemiBold" panose="020B0706030804020204" pitchFamily="34" charset="0"/>
              </a:rPr>
              <a:t>Targeted </a:t>
            </a:r>
          </a:p>
          <a:p>
            <a:pPr algn="ctr"/>
            <a:r>
              <a:rPr lang="en-US" sz="1600">
                <a:latin typeface="Open Sans SemiBold" panose="020B0706030804020204" pitchFamily="34" charset="0"/>
                <a:ea typeface="Open Sans SemiBold" panose="020B0706030804020204" pitchFamily="34" charset="0"/>
                <a:cs typeface="Open Sans SemiBold" panose="020B0706030804020204" pitchFamily="34" charset="0"/>
              </a:rPr>
              <a:t>Approach</a:t>
            </a:r>
          </a:p>
        </p:txBody>
      </p:sp>
      <p:sp>
        <p:nvSpPr>
          <p:cNvPr id="55" name="TextBox 54">
            <a:extLst>
              <a:ext uri="{FF2B5EF4-FFF2-40B4-BE49-F238E27FC236}">
                <a16:creationId xmlns:a16="http://schemas.microsoft.com/office/drawing/2014/main" id="{E5DEA8DF-BF91-439D-9B35-0732DC922391}"/>
              </a:ext>
            </a:extLst>
          </p:cNvPr>
          <p:cNvSpPr txBox="1"/>
          <p:nvPr/>
        </p:nvSpPr>
        <p:spPr>
          <a:xfrm>
            <a:off x="0" y="2456459"/>
            <a:ext cx="2346688" cy="300082"/>
          </a:xfrm>
          <a:prstGeom prst="rect">
            <a:avLst/>
          </a:prstGeom>
          <a:noFill/>
        </p:spPr>
        <p:txBody>
          <a:bodyPr wrap="square" rtlCol="0" anchor="ctr">
            <a:spAutoFit/>
          </a:bodyPr>
          <a:lstStyle/>
          <a:p>
            <a:pPr algn="ctr"/>
            <a:r>
              <a:rPr lang="en-US" sz="1350">
                <a:latin typeface="Open Sans SemiBold" panose="020B0706030804020204" pitchFamily="34" charset="0"/>
                <a:ea typeface="Open Sans SemiBold" panose="020B0706030804020204" pitchFamily="34" charset="0"/>
                <a:cs typeface="Open Sans SemiBold" panose="020B0706030804020204" pitchFamily="34" charset="0"/>
              </a:rPr>
              <a:t>CORRIDOR K </a:t>
            </a:r>
          </a:p>
        </p:txBody>
      </p:sp>
      <p:sp>
        <p:nvSpPr>
          <p:cNvPr id="56" name="TextBox 55">
            <a:extLst>
              <a:ext uri="{FF2B5EF4-FFF2-40B4-BE49-F238E27FC236}">
                <a16:creationId xmlns:a16="http://schemas.microsoft.com/office/drawing/2014/main" id="{0076EA91-27F7-48C3-B567-79084A271DBB}"/>
              </a:ext>
            </a:extLst>
          </p:cNvPr>
          <p:cNvSpPr txBox="1"/>
          <p:nvPr/>
        </p:nvSpPr>
        <p:spPr>
          <a:xfrm>
            <a:off x="207317" y="3261626"/>
            <a:ext cx="1373933" cy="992579"/>
          </a:xfrm>
          <a:prstGeom prst="rect">
            <a:avLst/>
          </a:prstGeom>
          <a:noFill/>
        </p:spPr>
        <p:txBody>
          <a:bodyPr wrap="square" rtlCol="0" anchor="ctr">
            <a:spAutoFit/>
          </a:bodyPr>
          <a:lstStyle/>
          <a:p>
            <a:pPr algn="ctr"/>
            <a:r>
              <a:rPr lang="en-US" sz="900">
                <a:latin typeface="Open Sans SemiBold" panose="020B0706030804020204" pitchFamily="34" charset="0"/>
                <a:ea typeface="Open Sans SemiBold" panose="020B0706030804020204" pitchFamily="34" charset="0"/>
                <a:cs typeface="Open Sans SemiBold" panose="020B0706030804020204" pitchFamily="34" charset="0"/>
              </a:rPr>
              <a:t>SR-40 (US-64) From West of the Ocoee River to SR-68 Near Ducktown </a:t>
            </a:r>
          </a:p>
          <a:p>
            <a:pPr algn="ctr">
              <a:lnSpc>
                <a:spcPct val="200000"/>
              </a:lnSpc>
            </a:pPr>
            <a:r>
              <a:rPr lang="en-US" sz="750">
                <a:latin typeface="Open Sans SemiBold" panose="020B0706030804020204" pitchFamily="34" charset="0"/>
                <a:ea typeface="Open Sans SemiBold" panose="020B0706030804020204" pitchFamily="34" charset="0"/>
                <a:cs typeface="Open Sans SemiBold" panose="020B0706030804020204" pitchFamily="34" charset="0"/>
              </a:rPr>
              <a:t>Polk County, TN,</a:t>
            </a:r>
          </a:p>
          <a:p>
            <a:pPr algn="ctr"/>
            <a:r>
              <a:rPr lang="en-US" sz="750">
                <a:latin typeface="Open Sans SemiBold" panose="020B0706030804020204" pitchFamily="34" charset="0"/>
                <a:ea typeface="Open Sans SemiBold" panose="020B0706030804020204" pitchFamily="34" charset="0"/>
                <a:cs typeface="Open Sans SemiBold" panose="020B0706030804020204" pitchFamily="34" charset="0"/>
              </a:rPr>
              <a:t>PIN 102420.08</a:t>
            </a:r>
          </a:p>
        </p:txBody>
      </p:sp>
      <p:cxnSp>
        <p:nvCxnSpPr>
          <p:cNvPr id="13" name="Straight Connector 12">
            <a:extLst>
              <a:ext uri="{FF2B5EF4-FFF2-40B4-BE49-F238E27FC236}">
                <a16:creationId xmlns:a16="http://schemas.microsoft.com/office/drawing/2014/main" id="{496F413B-34FB-4060-A52E-C43D79C79D33}"/>
              </a:ext>
            </a:extLst>
          </p:cNvPr>
          <p:cNvCxnSpPr>
            <a:cxnSpLocks/>
          </p:cNvCxnSpPr>
          <p:nvPr/>
        </p:nvCxnSpPr>
        <p:spPr>
          <a:xfrm>
            <a:off x="0" y="3033190"/>
            <a:ext cx="2346689"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59" name="Straight Connector 58">
            <a:extLst>
              <a:ext uri="{FF2B5EF4-FFF2-40B4-BE49-F238E27FC236}">
                <a16:creationId xmlns:a16="http://schemas.microsoft.com/office/drawing/2014/main" id="{AE2B5E16-A5CC-4675-A243-7BB532F7A6AD}"/>
              </a:ext>
            </a:extLst>
          </p:cNvPr>
          <p:cNvCxnSpPr>
            <a:cxnSpLocks/>
          </p:cNvCxnSpPr>
          <p:nvPr/>
        </p:nvCxnSpPr>
        <p:spPr>
          <a:xfrm>
            <a:off x="0" y="2155291"/>
            <a:ext cx="2346689"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60" name="Straight Connector 59">
            <a:extLst>
              <a:ext uri="{FF2B5EF4-FFF2-40B4-BE49-F238E27FC236}">
                <a16:creationId xmlns:a16="http://schemas.microsoft.com/office/drawing/2014/main" id="{3C450040-9809-461F-80C0-DE47C4A3A9E0}"/>
              </a:ext>
            </a:extLst>
          </p:cNvPr>
          <p:cNvCxnSpPr>
            <a:cxnSpLocks/>
          </p:cNvCxnSpPr>
          <p:nvPr/>
        </p:nvCxnSpPr>
        <p:spPr>
          <a:xfrm>
            <a:off x="2346692" y="807385"/>
            <a:ext cx="0" cy="3812120"/>
          </a:xfrm>
          <a:prstGeom prst="line">
            <a:avLst/>
          </a:prstGeom>
          <a:ln w="28575"/>
        </p:spPr>
        <p:style>
          <a:lnRef idx="1">
            <a:schemeClr val="dk1"/>
          </a:lnRef>
          <a:fillRef idx="0">
            <a:schemeClr val="dk1"/>
          </a:fillRef>
          <a:effectRef idx="0">
            <a:schemeClr val="dk1"/>
          </a:effectRef>
          <a:fontRef idx="minor">
            <a:schemeClr val="tx1"/>
          </a:fontRef>
        </p:style>
      </p:cxnSp>
      <p:pic>
        <p:nvPicPr>
          <p:cNvPr id="61" name="Picture 60">
            <a:extLst>
              <a:ext uri="{FF2B5EF4-FFF2-40B4-BE49-F238E27FC236}">
                <a16:creationId xmlns:a16="http://schemas.microsoft.com/office/drawing/2014/main" id="{61841AC7-F64F-41D9-BFAA-E469C45A9C4E}"/>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346692" y="807385"/>
            <a:ext cx="6797308" cy="3823485"/>
          </a:xfrm>
          <a:prstGeom prst="rect">
            <a:avLst/>
          </a:prstGeom>
        </p:spPr>
      </p:pic>
    </p:spTree>
    <p:extLst>
      <p:ext uri="{BB962C8B-B14F-4D97-AF65-F5344CB8AC3E}">
        <p14:creationId xmlns:p14="http://schemas.microsoft.com/office/powerpoint/2010/main" val="13098522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ACBC1-5D47-4228-9E2D-0B4781757460}"/>
              </a:ext>
            </a:extLst>
          </p:cNvPr>
          <p:cNvSpPr>
            <a:spLocks noGrp="1"/>
          </p:cNvSpPr>
          <p:nvPr>
            <p:ph type="title"/>
          </p:nvPr>
        </p:nvSpPr>
        <p:spPr/>
        <p:txBody>
          <a:bodyPr/>
          <a:lstStyle/>
          <a:p>
            <a:r>
              <a:rPr lang="en-US" dirty="0">
                <a:latin typeface="PermianSlabSerifTypeface"/>
                <a:ea typeface="Open Sans"/>
                <a:cs typeface="Open Sans"/>
              </a:rPr>
              <a:t>Traffic/Safety</a:t>
            </a:r>
          </a:p>
        </p:txBody>
      </p:sp>
      <p:sp>
        <p:nvSpPr>
          <p:cNvPr id="8" name="Content Placeholder 4">
            <a:extLst>
              <a:ext uri="{FF2B5EF4-FFF2-40B4-BE49-F238E27FC236}">
                <a16:creationId xmlns:a16="http://schemas.microsoft.com/office/drawing/2014/main" id="{35178595-2BEB-4011-AF81-0D4B802090EC}"/>
              </a:ext>
            </a:extLst>
          </p:cNvPr>
          <p:cNvSpPr>
            <a:spLocks noGrp="1"/>
          </p:cNvSpPr>
          <p:nvPr>
            <p:ph idx="1"/>
          </p:nvPr>
        </p:nvSpPr>
        <p:spPr>
          <a:xfrm>
            <a:off x="228601" y="895350"/>
            <a:ext cx="3359258" cy="3718849"/>
          </a:xfrm>
        </p:spPr>
        <p:txBody>
          <a:bodyPr>
            <a:normAutofit/>
          </a:bodyPr>
          <a:lstStyle/>
          <a:p>
            <a:r>
              <a:rPr lang="en-US" sz="2000" dirty="0"/>
              <a:t>Safety First</a:t>
            </a:r>
          </a:p>
          <a:p>
            <a:pPr lvl="1"/>
            <a:r>
              <a:rPr lang="en-US" sz="1600" dirty="0"/>
              <a:t>Drives many of the improvements</a:t>
            </a:r>
          </a:p>
          <a:p>
            <a:pPr lvl="1"/>
            <a:r>
              <a:rPr lang="en-US" sz="1600" dirty="0"/>
              <a:t>Geometric deficiencies</a:t>
            </a:r>
          </a:p>
          <a:p>
            <a:pPr lvl="1"/>
            <a:r>
              <a:rPr lang="en-US" sz="1600" dirty="0"/>
              <a:t>Parking/Pedestrians</a:t>
            </a:r>
            <a:endParaRPr lang="en-US" sz="2000" dirty="0"/>
          </a:p>
          <a:p>
            <a:r>
              <a:rPr lang="en-US" sz="2000" dirty="0"/>
              <a:t>Traffic Characteristics</a:t>
            </a:r>
          </a:p>
          <a:p>
            <a:pPr lvl="1"/>
            <a:r>
              <a:rPr lang="en-US" sz="1600" dirty="0"/>
              <a:t>Regional Corridor</a:t>
            </a:r>
          </a:p>
          <a:p>
            <a:pPr lvl="1"/>
            <a:r>
              <a:rPr lang="en-US" sz="1600" dirty="0"/>
              <a:t>5,000 – 6,000 ADT</a:t>
            </a:r>
          </a:p>
          <a:p>
            <a:pPr lvl="1"/>
            <a:r>
              <a:rPr lang="en-US" sz="1600" dirty="0"/>
              <a:t>9-10% Trucks</a:t>
            </a:r>
          </a:p>
          <a:p>
            <a:pPr lvl="1"/>
            <a:endParaRPr lang="en-US" sz="1600" dirty="0"/>
          </a:p>
        </p:txBody>
      </p:sp>
      <p:pic>
        <p:nvPicPr>
          <p:cNvPr id="4" name="Picture 3" descr="A road with cars on it next to a body of water&#10;&#10;Description automatically generated with low confidence">
            <a:extLst>
              <a:ext uri="{FF2B5EF4-FFF2-40B4-BE49-F238E27FC236}">
                <a16:creationId xmlns:a16="http://schemas.microsoft.com/office/drawing/2014/main" id="{EC3B51E8-3F24-47C6-968E-996AAFAB19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7860" y="895350"/>
            <a:ext cx="2663438" cy="1773891"/>
          </a:xfrm>
          <a:prstGeom prst="rect">
            <a:avLst/>
          </a:prstGeom>
          <a:ln>
            <a:solidFill>
              <a:schemeClr val="tx1"/>
            </a:solidFill>
          </a:ln>
        </p:spPr>
      </p:pic>
      <p:pic>
        <p:nvPicPr>
          <p:cNvPr id="10" name="Picture 9" descr="A picture containing outdoor&#10;&#10;Description automatically generated">
            <a:extLst>
              <a:ext uri="{FF2B5EF4-FFF2-40B4-BE49-F238E27FC236}">
                <a16:creationId xmlns:a16="http://schemas.microsoft.com/office/drawing/2014/main" id="{D48A1D7B-E97D-4CDA-9DA2-0FE4CE5CB2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32835" y="2754774"/>
            <a:ext cx="2582564" cy="1720028"/>
          </a:xfrm>
          <a:prstGeom prst="rect">
            <a:avLst/>
          </a:prstGeom>
          <a:ln>
            <a:solidFill>
              <a:schemeClr val="tx1"/>
            </a:solidFill>
          </a:ln>
        </p:spPr>
      </p:pic>
    </p:spTree>
    <p:extLst>
      <p:ext uri="{BB962C8B-B14F-4D97-AF65-F5344CB8AC3E}">
        <p14:creationId xmlns:p14="http://schemas.microsoft.com/office/powerpoint/2010/main" val="36540611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ACBC1-5D47-4228-9E2D-0B4781757460}"/>
              </a:ext>
            </a:extLst>
          </p:cNvPr>
          <p:cNvSpPr>
            <a:spLocks noGrp="1"/>
          </p:cNvSpPr>
          <p:nvPr>
            <p:ph type="title"/>
          </p:nvPr>
        </p:nvSpPr>
        <p:spPr/>
        <p:txBody>
          <a:bodyPr/>
          <a:lstStyle/>
          <a:p>
            <a:r>
              <a:rPr lang="en-US">
                <a:latin typeface="PermianSlabSerifTypeface"/>
                <a:ea typeface="Open Sans"/>
                <a:cs typeface="Open Sans"/>
              </a:rPr>
              <a:t>Targeted Approach</a:t>
            </a:r>
          </a:p>
        </p:txBody>
      </p:sp>
      <p:sp>
        <p:nvSpPr>
          <p:cNvPr id="5" name="Content Placeholder 4">
            <a:extLst>
              <a:ext uri="{FF2B5EF4-FFF2-40B4-BE49-F238E27FC236}">
                <a16:creationId xmlns:a16="http://schemas.microsoft.com/office/drawing/2014/main" id="{5A256ED9-0E30-4231-BF0F-DB28F2419D9B}"/>
              </a:ext>
            </a:extLst>
          </p:cNvPr>
          <p:cNvSpPr>
            <a:spLocks noGrp="1"/>
          </p:cNvSpPr>
          <p:nvPr>
            <p:ph idx="1"/>
          </p:nvPr>
        </p:nvSpPr>
        <p:spPr>
          <a:xfrm>
            <a:off x="228600" y="895350"/>
            <a:ext cx="4084455" cy="3718849"/>
          </a:xfrm>
        </p:spPr>
        <p:txBody>
          <a:bodyPr>
            <a:normAutofit/>
          </a:bodyPr>
          <a:lstStyle/>
          <a:p>
            <a:r>
              <a:rPr lang="en-US" sz="2000" dirty="0"/>
              <a:t>Geometric improvements</a:t>
            </a:r>
          </a:p>
          <a:p>
            <a:r>
              <a:rPr lang="en-US" sz="2000" dirty="0"/>
              <a:t>Signage/pavement markings</a:t>
            </a:r>
          </a:p>
          <a:p>
            <a:r>
              <a:rPr lang="en-US" sz="2000" dirty="0"/>
              <a:t>Guardrail</a:t>
            </a:r>
          </a:p>
          <a:p>
            <a:r>
              <a:rPr lang="en-US" sz="2000" dirty="0"/>
              <a:t>Rockfall/geotechnical improvements</a:t>
            </a:r>
          </a:p>
          <a:p>
            <a:r>
              <a:rPr lang="en-US" sz="2000" dirty="0"/>
              <a:t>Intersection improvements</a:t>
            </a:r>
          </a:p>
        </p:txBody>
      </p:sp>
      <p:grpSp>
        <p:nvGrpSpPr>
          <p:cNvPr id="26" name="Group 25">
            <a:extLst>
              <a:ext uri="{FF2B5EF4-FFF2-40B4-BE49-F238E27FC236}">
                <a16:creationId xmlns:a16="http://schemas.microsoft.com/office/drawing/2014/main" id="{144522E2-9CDB-4179-A9E7-3F71E8A99267}"/>
              </a:ext>
            </a:extLst>
          </p:cNvPr>
          <p:cNvGrpSpPr/>
          <p:nvPr/>
        </p:nvGrpSpPr>
        <p:grpSpPr>
          <a:xfrm>
            <a:off x="4396452" y="977548"/>
            <a:ext cx="4595148" cy="3369615"/>
            <a:chOff x="5653366" y="827330"/>
            <a:chExt cx="6413874" cy="4772918"/>
          </a:xfrm>
        </p:grpSpPr>
        <p:pic>
          <p:nvPicPr>
            <p:cNvPr id="27" name="Picture 26" descr="A picture containing tree, outdoor, sky, ground&#10;&#10;Description automatically generated">
              <a:extLst>
                <a:ext uri="{FF2B5EF4-FFF2-40B4-BE49-F238E27FC236}">
                  <a16:creationId xmlns:a16="http://schemas.microsoft.com/office/drawing/2014/main" id="{20D0E698-463D-4004-9D9F-22CCDC3085A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66679" y="3274827"/>
              <a:ext cx="3100561" cy="23254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8" name="Picture 27" descr="A picture containing ground, outdoor, rock, tree&#10;&#10;Description automatically generated">
              <a:extLst>
                <a:ext uri="{FF2B5EF4-FFF2-40B4-BE49-F238E27FC236}">
                  <a16:creationId xmlns:a16="http://schemas.microsoft.com/office/drawing/2014/main" id="{F49A5078-D1CF-47BC-8A15-1E0D6ABDD62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962126" y="827331"/>
              <a:ext cx="3100560" cy="23254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9" name="Picture 28" descr="A picture containing outdoor, tree, rock, nature&#10;&#10;Description automatically generated">
              <a:extLst>
                <a:ext uri="{FF2B5EF4-FFF2-40B4-BE49-F238E27FC236}">
                  <a16:creationId xmlns:a16="http://schemas.microsoft.com/office/drawing/2014/main" id="{B9DF75A5-E77D-45D6-9EC1-F98C992632C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653367" y="827330"/>
              <a:ext cx="3100559" cy="23254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 name="Picture 29" descr="A picture containing text, tree, outdoor, road&#10;&#10;Description automatically generated">
              <a:extLst>
                <a:ext uri="{FF2B5EF4-FFF2-40B4-BE49-F238E27FC236}">
                  <a16:creationId xmlns:a16="http://schemas.microsoft.com/office/drawing/2014/main" id="{80CC3319-2C42-454E-81C6-003B7717B2B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653366" y="3274828"/>
              <a:ext cx="3100560" cy="23254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pic>
        <p:nvPicPr>
          <p:cNvPr id="31" name="Picture 30" descr="A picture containing text, tree, outdoor, sign&#10;&#10;Description automatically generated">
            <a:extLst>
              <a:ext uri="{FF2B5EF4-FFF2-40B4-BE49-F238E27FC236}">
                <a16:creationId xmlns:a16="http://schemas.microsoft.com/office/drawing/2014/main" id="{308EE80E-8B23-4338-B672-1EB588F97B9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5400000">
            <a:off x="5980535" y="2214268"/>
            <a:ext cx="1441349" cy="1081012"/>
          </a:xfrm>
          <a:prstGeom prst="rect">
            <a:avLst/>
          </a:prstGeom>
          <a:solidFill>
            <a:srgbClr val="FFFFFF">
              <a:shade val="85000"/>
            </a:srgbClr>
          </a:solidFill>
          <a:ln w="38100" cap="sq">
            <a:solidFill>
              <a:schemeClr val="bg1"/>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2063155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4">
            <a:extLst>
              <a:ext uri="{FF2B5EF4-FFF2-40B4-BE49-F238E27FC236}">
                <a16:creationId xmlns:a16="http://schemas.microsoft.com/office/drawing/2014/main" id="{A0D91AC7-73D9-52D0-2109-7D7B3E019E94}"/>
              </a:ext>
            </a:extLst>
          </p:cNvPr>
          <p:cNvSpPr>
            <a:spLocks noGrp="1"/>
          </p:cNvSpPr>
          <p:nvPr>
            <p:ph idx="1"/>
          </p:nvPr>
        </p:nvSpPr>
        <p:spPr>
          <a:xfrm>
            <a:off x="228601" y="895350"/>
            <a:ext cx="2433216" cy="2923615"/>
          </a:xfrm>
        </p:spPr>
        <p:txBody>
          <a:bodyPr>
            <a:normAutofit/>
          </a:bodyPr>
          <a:lstStyle/>
          <a:p>
            <a:r>
              <a:rPr lang="en-US" sz="1600" dirty="0"/>
              <a:t>In 2023 and 2024 four projects were chosen to progress toward implementation</a:t>
            </a:r>
          </a:p>
          <a:p>
            <a:r>
              <a:rPr lang="en-US" sz="1600" dirty="0"/>
              <a:t>All four currently in the environmental studies and engineering phases</a:t>
            </a:r>
          </a:p>
        </p:txBody>
      </p:sp>
      <p:sp>
        <p:nvSpPr>
          <p:cNvPr id="4" name="Title 3"/>
          <p:cNvSpPr>
            <a:spLocks noGrp="1"/>
          </p:cNvSpPr>
          <p:nvPr>
            <p:ph type="title"/>
          </p:nvPr>
        </p:nvSpPr>
        <p:spPr>
          <a:xfrm>
            <a:off x="152400" y="133352"/>
            <a:ext cx="8839200" cy="619125"/>
          </a:xfrm>
        </p:spPr>
        <p:txBody>
          <a:bodyPr/>
          <a:lstStyle/>
          <a:p>
            <a:r>
              <a:rPr lang="en-US" altLang="en-US" dirty="0">
                <a:latin typeface="Open Sans SemiBold" panose="020B0706030804020204" pitchFamily="34" charset="0"/>
                <a:ea typeface="Open Sans SemiBold" panose="020B0706030804020204" pitchFamily="34" charset="0"/>
                <a:cs typeface="Open Sans SemiBold" panose="020B0706030804020204" pitchFamily="34" charset="0"/>
              </a:rPr>
              <a:t>Programmed Projects</a:t>
            </a:r>
            <a:endParaRPr lang="en-US"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grpSp>
        <p:nvGrpSpPr>
          <p:cNvPr id="3" name="Group 2">
            <a:extLst>
              <a:ext uri="{FF2B5EF4-FFF2-40B4-BE49-F238E27FC236}">
                <a16:creationId xmlns:a16="http://schemas.microsoft.com/office/drawing/2014/main" id="{94741ED2-5E0E-20CC-C059-B3E637A21256}"/>
              </a:ext>
            </a:extLst>
          </p:cNvPr>
          <p:cNvGrpSpPr/>
          <p:nvPr/>
        </p:nvGrpSpPr>
        <p:grpSpPr>
          <a:xfrm>
            <a:off x="2818281" y="990320"/>
            <a:ext cx="6325719" cy="3162860"/>
            <a:chOff x="2818281" y="990320"/>
            <a:chExt cx="6325719" cy="3162860"/>
          </a:xfrm>
        </p:grpSpPr>
        <p:pic>
          <p:nvPicPr>
            <p:cNvPr id="5" name="Picture 4">
              <a:extLst>
                <a:ext uri="{FF2B5EF4-FFF2-40B4-BE49-F238E27FC236}">
                  <a16:creationId xmlns:a16="http://schemas.microsoft.com/office/drawing/2014/main" id="{B7031353-2060-9349-5AF5-C158663B3DD8}"/>
                </a:ext>
              </a:extLst>
            </p:cNvPr>
            <p:cNvPicPr>
              <a:picLocks noChangeAspect="1"/>
            </p:cNvPicPr>
            <p:nvPr/>
          </p:nvPicPr>
          <p:blipFill>
            <a:blip r:embed="rId3"/>
            <a:stretch>
              <a:fillRect/>
            </a:stretch>
          </p:blipFill>
          <p:spPr>
            <a:xfrm>
              <a:off x="2818281" y="990320"/>
              <a:ext cx="6325719" cy="3162860"/>
            </a:xfrm>
            <a:prstGeom prst="rect">
              <a:avLst/>
            </a:prstGeom>
            <a:ln>
              <a:solidFill>
                <a:schemeClr val="tx1"/>
              </a:solidFill>
            </a:ln>
          </p:spPr>
        </p:pic>
        <p:sp>
          <p:nvSpPr>
            <p:cNvPr id="6" name="Star: 5 Points 5">
              <a:extLst>
                <a:ext uri="{FF2B5EF4-FFF2-40B4-BE49-F238E27FC236}">
                  <a16:creationId xmlns:a16="http://schemas.microsoft.com/office/drawing/2014/main" id="{63350571-06E1-EA1A-A529-800A1A002CA8}"/>
                </a:ext>
              </a:extLst>
            </p:cNvPr>
            <p:cNvSpPr/>
            <p:nvPr/>
          </p:nvSpPr>
          <p:spPr>
            <a:xfrm>
              <a:off x="3685235" y="2226713"/>
              <a:ext cx="376517" cy="352985"/>
            </a:xfrm>
            <a:prstGeom prst="star5">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tar: 5 Points 6">
              <a:extLst>
                <a:ext uri="{FF2B5EF4-FFF2-40B4-BE49-F238E27FC236}">
                  <a16:creationId xmlns:a16="http://schemas.microsoft.com/office/drawing/2014/main" id="{090541D7-9696-F3BF-7EEE-370AFFA4D693}"/>
                </a:ext>
              </a:extLst>
            </p:cNvPr>
            <p:cNvSpPr/>
            <p:nvPr/>
          </p:nvSpPr>
          <p:spPr>
            <a:xfrm>
              <a:off x="4670930" y="2851898"/>
              <a:ext cx="376517" cy="352985"/>
            </a:xfrm>
            <a:prstGeom prst="star5">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tar: 5 Points 7">
              <a:extLst>
                <a:ext uri="{FF2B5EF4-FFF2-40B4-BE49-F238E27FC236}">
                  <a16:creationId xmlns:a16="http://schemas.microsoft.com/office/drawing/2014/main" id="{B8639ECA-4FE9-6718-3D4A-FDF9DFD646D8}"/>
                </a:ext>
              </a:extLst>
            </p:cNvPr>
            <p:cNvSpPr/>
            <p:nvPr/>
          </p:nvSpPr>
          <p:spPr>
            <a:xfrm>
              <a:off x="6275295" y="2050220"/>
              <a:ext cx="376517" cy="352985"/>
            </a:xfrm>
            <a:prstGeom prst="star5">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tar: 5 Points 8">
              <a:extLst>
                <a:ext uri="{FF2B5EF4-FFF2-40B4-BE49-F238E27FC236}">
                  <a16:creationId xmlns:a16="http://schemas.microsoft.com/office/drawing/2014/main" id="{5C384D06-0D05-D41A-F43C-0B72230CD89A}"/>
                </a:ext>
              </a:extLst>
            </p:cNvPr>
            <p:cNvSpPr/>
            <p:nvPr/>
          </p:nvSpPr>
          <p:spPr>
            <a:xfrm>
              <a:off x="8431657" y="2493872"/>
              <a:ext cx="376517" cy="352985"/>
            </a:xfrm>
            <a:prstGeom prst="star5">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E95EE47-B836-E340-3A1D-7ABEB354CBDD}"/>
                </a:ext>
              </a:extLst>
            </p:cNvPr>
            <p:cNvSpPr txBox="1"/>
            <p:nvPr/>
          </p:nvSpPr>
          <p:spPr>
            <a:xfrm>
              <a:off x="3390099" y="1918936"/>
              <a:ext cx="966787" cy="307777"/>
            </a:xfrm>
            <a:prstGeom prst="rect">
              <a:avLst/>
            </a:prstGeom>
            <a:noFill/>
            <a:ln>
              <a:noFill/>
            </a:ln>
          </p:spPr>
          <p:txBody>
            <a:bodyPr wrap="square" rtlCol="0">
              <a:spAutoFit/>
            </a:bodyPr>
            <a:lstStyle/>
            <a:p>
              <a:r>
                <a:rPr lang="en-US" sz="1400" b="1" i="1" dirty="0">
                  <a:solidFill>
                    <a:schemeClr val="bg1"/>
                  </a:solidFill>
                </a:rPr>
                <a:t>Location 3</a:t>
              </a:r>
            </a:p>
          </p:txBody>
        </p:sp>
        <p:sp>
          <p:nvSpPr>
            <p:cNvPr id="11" name="TextBox 10">
              <a:extLst>
                <a:ext uri="{FF2B5EF4-FFF2-40B4-BE49-F238E27FC236}">
                  <a16:creationId xmlns:a16="http://schemas.microsoft.com/office/drawing/2014/main" id="{EC5E4538-ADA2-A6C6-C732-288B22DD74EA}"/>
                </a:ext>
              </a:extLst>
            </p:cNvPr>
            <p:cNvSpPr txBox="1"/>
            <p:nvPr/>
          </p:nvSpPr>
          <p:spPr>
            <a:xfrm>
              <a:off x="4859188" y="2571750"/>
              <a:ext cx="966787" cy="307777"/>
            </a:xfrm>
            <a:prstGeom prst="rect">
              <a:avLst/>
            </a:prstGeom>
            <a:noFill/>
            <a:ln>
              <a:noFill/>
            </a:ln>
          </p:spPr>
          <p:txBody>
            <a:bodyPr wrap="square" rtlCol="0">
              <a:spAutoFit/>
            </a:bodyPr>
            <a:lstStyle/>
            <a:p>
              <a:r>
                <a:rPr lang="en-US" sz="1400" b="1" i="1" dirty="0">
                  <a:solidFill>
                    <a:schemeClr val="bg1"/>
                  </a:solidFill>
                </a:rPr>
                <a:t>Location 4</a:t>
              </a:r>
            </a:p>
          </p:txBody>
        </p:sp>
        <p:sp>
          <p:nvSpPr>
            <p:cNvPr id="12" name="TextBox 11">
              <a:extLst>
                <a:ext uri="{FF2B5EF4-FFF2-40B4-BE49-F238E27FC236}">
                  <a16:creationId xmlns:a16="http://schemas.microsoft.com/office/drawing/2014/main" id="{AE199616-ED0D-78C5-7220-5F010CBEA158}"/>
                </a:ext>
              </a:extLst>
            </p:cNvPr>
            <p:cNvSpPr txBox="1"/>
            <p:nvPr/>
          </p:nvSpPr>
          <p:spPr>
            <a:xfrm>
              <a:off x="5980159" y="1787651"/>
              <a:ext cx="966787" cy="307777"/>
            </a:xfrm>
            <a:prstGeom prst="rect">
              <a:avLst/>
            </a:prstGeom>
            <a:noFill/>
            <a:ln>
              <a:noFill/>
            </a:ln>
          </p:spPr>
          <p:txBody>
            <a:bodyPr wrap="square" rtlCol="0">
              <a:spAutoFit/>
            </a:bodyPr>
            <a:lstStyle/>
            <a:p>
              <a:r>
                <a:rPr lang="en-US" sz="1400" b="1" i="1" dirty="0">
                  <a:solidFill>
                    <a:schemeClr val="bg1"/>
                  </a:solidFill>
                </a:rPr>
                <a:t>Location 7</a:t>
              </a:r>
            </a:p>
          </p:txBody>
        </p:sp>
        <p:sp>
          <p:nvSpPr>
            <p:cNvPr id="14" name="TextBox 13">
              <a:extLst>
                <a:ext uri="{FF2B5EF4-FFF2-40B4-BE49-F238E27FC236}">
                  <a16:creationId xmlns:a16="http://schemas.microsoft.com/office/drawing/2014/main" id="{481351B8-2A46-DB20-53D3-D76E0945B04E}"/>
                </a:ext>
              </a:extLst>
            </p:cNvPr>
            <p:cNvSpPr txBox="1"/>
            <p:nvPr/>
          </p:nvSpPr>
          <p:spPr>
            <a:xfrm>
              <a:off x="8136521" y="2226713"/>
              <a:ext cx="966787" cy="307777"/>
            </a:xfrm>
            <a:prstGeom prst="rect">
              <a:avLst/>
            </a:prstGeom>
            <a:noFill/>
            <a:ln>
              <a:noFill/>
            </a:ln>
          </p:spPr>
          <p:txBody>
            <a:bodyPr wrap="square" rtlCol="0">
              <a:spAutoFit/>
            </a:bodyPr>
            <a:lstStyle/>
            <a:p>
              <a:r>
                <a:rPr lang="en-US" sz="1400" b="1" i="1" dirty="0">
                  <a:solidFill>
                    <a:schemeClr val="bg1"/>
                  </a:solidFill>
                </a:rPr>
                <a:t>Location 9</a:t>
              </a:r>
            </a:p>
          </p:txBody>
        </p:sp>
      </p:grpSp>
    </p:spTree>
    <p:extLst>
      <p:ext uri="{BB962C8B-B14F-4D97-AF65-F5344CB8AC3E}">
        <p14:creationId xmlns:p14="http://schemas.microsoft.com/office/powerpoint/2010/main" val="22597470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ACBC1-5D47-4228-9E2D-0B4781757460}"/>
              </a:ext>
            </a:extLst>
          </p:cNvPr>
          <p:cNvSpPr>
            <a:spLocks noGrp="1"/>
          </p:cNvSpPr>
          <p:nvPr>
            <p:ph type="title"/>
          </p:nvPr>
        </p:nvSpPr>
        <p:spPr/>
        <p:txBody>
          <a:bodyPr/>
          <a:lstStyle/>
          <a:p>
            <a:r>
              <a:rPr lang="en-US">
                <a:latin typeface="PermianSlabSerifTypeface"/>
                <a:ea typeface="Open Sans"/>
                <a:cs typeface="Open Sans"/>
              </a:rPr>
              <a:t>Location 3</a:t>
            </a:r>
          </a:p>
        </p:txBody>
      </p:sp>
      <p:sp>
        <p:nvSpPr>
          <p:cNvPr id="7" name="Content Placeholder 4">
            <a:extLst>
              <a:ext uri="{FF2B5EF4-FFF2-40B4-BE49-F238E27FC236}">
                <a16:creationId xmlns:a16="http://schemas.microsoft.com/office/drawing/2014/main" id="{7882C350-C005-87DB-8191-01A395A03A48}"/>
              </a:ext>
            </a:extLst>
          </p:cNvPr>
          <p:cNvSpPr txBox="1">
            <a:spLocks/>
          </p:cNvSpPr>
          <p:nvPr/>
        </p:nvSpPr>
        <p:spPr>
          <a:xfrm>
            <a:off x="152400" y="887258"/>
            <a:ext cx="3713629" cy="3718849"/>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Clr>
                <a:srgbClr val="FF0F00"/>
              </a:buClr>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Clr>
                <a:srgbClr val="FF0F00"/>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Clr>
                <a:srgbClr val="FF0F00"/>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Clr>
                <a:srgbClr val="FF0F00"/>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Clr>
                <a:srgbClr val="FF0F00"/>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700" dirty="0"/>
              <a:t>Approx. 1.1 mile widening to 3 lanes with paved shoulders</a:t>
            </a:r>
          </a:p>
          <a:p>
            <a:r>
              <a:rPr lang="en-US" sz="1700" dirty="0"/>
              <a:t>10’ shared use path on south side to connect existing maintenance road west of Welcome Valley Road that connects to Ocoee River</a:t>
            </a:r>
          </a:p>
          <a:p>
            <a:r>
              <a:rPr lang="en-US" sz="1700" dirty="0"/>
              <a:t>200’ Cloud Branch Bridge Replacement</a:t>
            </a:r>
          </a:p>
          <a:p>
            <a:r>
              <a:rPr lang="en-US" sz="1700" dirty="0"/>
              <a:t>Geometric Improvements</a:t>
            </a:r>
          </a:p>
          <a:p>
            <a:r>
              <a:rPr lang="en-US" sz="1700" dirty="0"/>
              <a:t>45 mph design speed</a:t>
            </a:r>
          </a:p>
          <a:p>
            <a:r>
              <a:rPr lang="en-US" sz="1700" dirty="0"/>
              <a:t>ROW – FY 2025</a:t>
            </a:r>
          </a:p>
          <a:p>
            <a:r>
              <a:rPr lang="en-US" sz="1700" dirty="0"/>
              <a:t>Construction – FY 2026</a:t>
            </a:r>
          </a:p>
          <a:p>
            <a:endParaRPr lang="en-US" sz="2000" dirty="0"/>
          </a:p>
        </p:txBody>
      </p:sp>
      <p:pic>
        <p:nvPicPr>
          <p:cNvPr id="9" name="Picture 8">
            <a:extLst>
              <a:ext uri="{FF2B5EF4-FFF2-40B4-BE49-F238E27FC236}">
                <a16:creationId xmlns:a16="http://schemas.microsoft.com/office/drawing/2014/main" id="{41C957CA-0328-4E40-D597-41F8402FB06F}"/>
              </a:ext>
            </a:extLst>
          </p:cNvPr>
          <p:cNvPicPr>
            <a:picLocks noChangeAspect="1"/>
          </p:cNvPicPr>
          <p:nvPr/>
        </p:nvPicPr>
        <p:blipFill rotWithShape="1">
          <a:blip r:embed="rId3"/>
          <a:srcRect b="3807"/>
          <a:stretch/>
        </p:blipFill>
        <p:spPr>
          <a:xfrm>
            <a:off x="4018938" y="1245958"/>
            <a:ext cx="4972662" cy="2949114"/>
          </a:xfrm>
          <a:prstGeom prst="rect">
            <a:avLst/>
          </a:prstGeom>
        </p:spPr>
      </p:pic>
    </p:spTree>
    <p:extLst>
      <p:ext uri="{BB962C8B-B14F-4D97-AF65-F5344CB8AC3E}">
        <p14:creationId xmlns:p14="http://schemas.microsoft.com/office/powerpoint/2010/main" val="2792025405"/>
      </p:ext>
    </p:extLst>
  </p:cSld>
  <p:clrMapOvr>
    <a:masterClrMapping/>
  </p:clrMapOvr>
</p:sld>
</file>

<file path=ppt/theme/theme1.xml><?xml version="1.0" encoding="utf-8"?>
<a:theme xmlns:a="http://schemas.openxmlformats.org/drawingml/2006/main" name="PowerPoint B">
  <a:themeElements>
    <a:clrScheme name="Brand Colors">
      <a:dk1>
        <a:sysClr val="windowText" lastClr="000000"/>
      </a:dk1>
      <a:lt1>
        <a:sysClr val="window" lastClr="FFFFFF"/>
      </a:lt1>
      <a:dk2>
        <a:srgbClr val="1B365D"/>
      </a:dk2>
      <a:lt2>
        <a:srgbClr val="FF0F00"/>
      </a:lt2>
      <a:accent1>
        <a:srgbClr val="2DCCD3"/>
      </a:accent1>
      <a:accent2>
        <a:srgbClr val="D2D755"/>
      </a:accent2>
      <a:accent3>
        <a:srgbClr val="E87722"/>
      </a:accent3>
      <a:accent4>
        <a:srgbClr val="7C2529"/>
      </a:accent4>
      <a:accent5>
        <a:srgbClr val="666666"/>
      </a:accent5>
      <a:accent6>
        <a:srgbClr val="E6D395"/>
      </a:accent6>
      <a:hlink>
        <a:srgbClr val="131E29"/>
      </a:hlink>
      <a:folHlink>
        <a:srgbClr val="CBC4B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74F8612342E6D4D81504EC53342C9C0" ma:contentTypeVersion="18" ma:contentTypeDescription="Create a new document." ma:contentTypeScope="" ma:versionID="9692de401e28d535e8713be0128b1752">
  <xsd:schema xmlns:xsd="http://www.w3.org/2001/XMLSchema" xmlns:xs="http://www.w3.org/2001/XMLSchema" xmlns:p="http://schemas.microsoft.com/office/2006/metadata/properties" xmlns:ns2="42cfdad3-3d3a-42b3-9405-886a533cb72d" xmlns:ns3="361ed1a8-896c-4138-88e6-cd737cf46e8a" xmlns:ns4="d67a0457-da33-43e1-84c6-40800c91fe2d" targetNamespace="http://schemas.microsoft.com/office/2006/metadata/properties" ma:root="true" ma:fieldsID="72c792ec9f4def2ba07ad55f90444eef" ns2:_="" ns3:_="" ns4:_="">
    <xsd:import namespace="42cfdad3-3d3a-42b3-9405-886a533cb72d"/>
    <xsd:import namespace="361ed1a8-896c-4138-88e6-cd737cf46e8a"/>
    <xsd:import namespace="d67a0457-da33-43e1-84c6-40800c91fe2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Details" minOccurs="0"/>
                <xsd:element ref="ns3:SharedWithUsers" minOccurs="0"/>
                <xsd:element ref="ns2:MediaLengthInSeconds"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cfdad3-3d3a-42b3-9405-886a533cb7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e98f621-6b8e-4248-a0ad-ccb029eec17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61ed1a8-896c-4138-88e6-cd737cf46e8a" elementFormDefault="qualified">
    <xsd:import namespace="http://schemas.microsoft.com/office/2006/documentManagement/types"/>
    <xsd:import namespace="http://schemas.microsoft.com/office/infopath/2007/PartnerControls"/>
    <xsd:element name="SharedWithDetails" ma:index="18" nillable="true" ma:displayName="Shared With Details" ma:internalName="SharedWithDetails" ma:readOnly="true">
      <xsd:simpleType>
        <xsd:restriction base="dms:Note">
          <xsd:maxLength value="255"/>
        </xsd:restriction>
      </xsd:simple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67a0457-da33-43e1-84c6-40800c91fe2d"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476d5fc8-0dda-4d4c-aef9-9dea5db55bcf}" ma:internalName="TaxCatchAll" ma:showField="CatchAllData" ma:web="d67a0457-da33-43e1-84c6-40800c91fe2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d67a0457-da33-43e1-84c6-40800c91fe2d" xsi:nil="true"/>
    <lcf76f155ced4ddcb4097134ff3c332f xmlns="42cfdad3-3d3a-42b3-9405-886a533cb72d">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8433C74-B5C9-4966-9FF8-C80E3D17FA99}"/>
</file>

<file path=customXml/itemProps2.xml><?xml version="1.0" encoding="utf-8"?>
<ds:datastoreItem xmlns:ds="http://schemas.openxmlformats.org/officeDocument/2006/customXml" ds:itemID="{5F1DD966-CD6C-4B63-B754-31B239C9E492}">
  <ds:schemaRef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purl.org/dc/dcmitype/"/>
    <ds:schemaRef ds:uri="1b43fdbb-0e23-4791-acb9-279ff896f856"/>
    <ds:schemaRef ds:uri="http://schemas.microsoft.com/office/2006/metadata/properties"/>
    <ds:schemaRef ds:uri="e171a672-562f-4d95-9e45-b1d0254fc707"/>
    <ds:schemaRef ds:uri="http://www.w3.org/XML/1998/namespace"/>
    <ds:schemaRef ds:uri="http://purl.org/dc/terms/"/>
    <ds:schemaRef ds:uri="a9a8fdf4-13e8-460a-857b-914476e4f0b5"/>
    <ds:schemaRef ds:uri="695e99c9-e237-4125-8e17-a0578bdb98ae"/>
  </ds:schemaRefs>
</ds:datastoreItem>
</file>

<file path=customXml/itemProps3.xml><?xml version="1.0" encoding="utf-8"?>
<ds:datastoreItem xmlns:ds="http://schemas.openxmlformats.org/officeDocument/2006/customXml" ds:itemID="{8DD9240C-326E-464D-B10B-789383AD12A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608</TotalTime>
  <Words>1115</Words>
  <Application>Microsoft Office PowerPoint</Application>
  <PresentationFormat>On-screen Show (16:9)</PresentationFormat>
  <Paragraphs>197</Paragraphs>
  <Slides>23</Slides>
  <Notes>22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Open Sans</vt:lpstr>
      <vt:lpstr>Open Sans ExtraBold</vt:lpstr>
      <vt:lpstr>Calibri</vt:lpstr>
      <vt:lpstr>PermianSlabSerifTypeface</vt:lpstr>
      <vt:lpstr>Open Sans SemiBold</vt:lpstr>
      <vt:lpstr>PowerPoint B</vt:lpstr>
      <vt:lpstr>Polk County - Ocoee Corridor K</vt:lpstr>
      <vt:lpstr>Background</vt:lpstr>
      <vt:lpstr>US-64/SR-40 “Corridor K” - TDOT History</vt:lpstr>
      <vt:lpstr>US-64/SR-40 “Corridor K”</vt:lpstr>
      <vt:lpstr>US-64/SR-40 “Corridor K” Overview</vt:lpstr>
      <vt:lpstr>Traffic/Safety</vt:lpstr>
      <vt:lpstr>Targeted Approach</vt:lpstr>
      <vt:lpstr>Programmed Projects</vt:lpstr>
      <vt:lpstr>Location 3</vt:lpstr>
      <vt:lpstr>Location 3</vt:lpstr>
      <vt:lpstr>Location 3</vt:lpstr>
      <vt:lpstr>Location 3</vt:lpstr>
      <vt:lpstr>Location 4</vt:lpstr>
      <vt:lpstr>Location 4</vt:lpstr>
      <vt:lpstr>Location 7</vt:lpstr>
      <vt:lpstr>Location 7</vt:lpstr>
      <vt:lpstr>Location 7</vt:lpstr>
      <vt:lpstr>Location 9</vt:lpstr>
      <vt:lpstr>Location 9</vt:lpstr>
      <vt:lpstr>Next Steps</vt:lpstr>
      <vt:lpstr>Future Projects</vt:lpstr>
      <vt:lpstr>More Information</vt:lpstr>
      <vt:lpstr>Thank You</vt:lpstr>
    </vt:vector>
  </TitlesOfParts>
  <Company>State of Tennessee: Finance &amp; Administration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 Winkler;Brad Thompson;Rachel Gentry</dc:creator>
  <cp:lastModifiedBy>Kevin Layne</cp:lastModifiedBy>
  <cp:revision>14</cp:revision>
  <cp:lastPrinted>2023-02-10T22:20:28Z</cp:lastPrinted>
  <dcterms:created xsi:type="dcterms:W3CDTF">2015-04-20T20:04:50Z</dcterms:created>
  <dcterms:modified xsi:type="dcterms:W3CDTF">2024-12-16T16:40:18Z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0x010100174F8612342E6D4D81504EC53342C9C0</vt:lpwstr>
  </property>
  <property fmtid="{D5CDD505-2E9C-101B-9397-08002B2CF9AE}" pid="3" name="MediaServiceImageTags">
    <vt:lpwstr/>
  </property>
</Properties>
</file>