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41.jpg" ContentType="image/jpeg"/>
  <Override PartName="/ppt/notesSlides/notesSlide11.xml" ContentType="application/vnd.openxmlformats-officedocument.presentationml.notesSlide+xml"/>
  <Override PartName="/ppt/media/image42.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49" r:id="rId5"/>
    <p:sldId id="302" r:id="rId6"/>
    <p:sldId id="358" r:id="rId7"/>
    <p:sldId id="313" r:id="rId8"/>
    <p:sldId id="315" r:id="rId9"/>
    <p:sldId id="314" r:id="rId10"/>
    <p:sldId id="332" r:id="rId11"/>
    <p:sldId id="333" r:id="rId12"/>
    <p:sldId id="362" r:id="rId13"/>
    <p:sldId id="363" r:id="rId14"/>
    <p:sldId id="352" r:id="rId15"/>
    <p:sldId id="268" r:id="rId16"/>
    <p:sldId id="373" r:id="rId17"/>
    <p:sldId id="267" r:id="rId18"/>
    <p:sldId id="375" r:id="rId19"/>
    <p:sldId id="376" r:id="rId20"/>
    <p:sldId id="370" r:id="rId21"/>
    <p:sldId id="298" r:id="rId22"/>
    <p:sldId id="347" r:id="rId23"/>
    <p:sldId id="348" r:id="rId24"/>
    <p:sldId id="356" r:id="rId25"/>
    <p:sldId id="342" r:id="rId26"/>
    <p:sldId id="343" r:id="rId27"/>
    <p:sldId id="296" r:id="rId28"/>
    <p:sldId id="341" r:id="rId29"/>
    <p:sldId id="366" r:id="rId30"/>
    <p:sldId id="354" r:id="rId31"/>
    <p:sldId id="303" r:id="rId32"/>
    <p:sldId id="259" r:id="rId33"/>
    <p:sldId id="294" r:id="rId34"/>
    <p:sldId id="304" r:id="rId35"/>
    <p:sldId id="355" r:id="rId36"/>
    <p:sldId id="374" r:id="rId37"/>
    <p:sldId id="274" r:id="rId38"/>
    <p:sldId id="278" r:id="rId3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Darks" initials="BD" lastIdx="2" clrIdx="0">
    <p:extLst>
      <p:ext uri="{19B8F6BF-5375-455C-9EA6-DF929625EA0E}">
        <p15:presenceInfo xmlns:p15="http://schemas.microsoft.com/office/powerpoint/2012/main" userId="S::JJ01949@tn.gov::21918a24-b6bc-49f2-ba93-270d0e6c4b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961"/>
    <a:srgbClr val="214154"/>
    <a:srgbClr val="227066"/>
    <a:srgbClr val="76A665"/>
    <a:srgbClr val="FFDD5C"/>
    <a:srgbClr val="70A9A1"/>
    <a:srgbClr val="CFE0C3"/>
    <a:srgbClr val="40798C"/>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8729" autoAdjust="0"/>
  </p:normalViewPr>
  <p:slideViewPr>
    <p:cSldViewPr snapToGrid="0">
      <p:cViewPr varScale="1">
        <p:scale>
          <a:sx n="99" d="100"/>
          <a:sy n="99" d="100"/>
        </p:scale>
        <p:origin x="918" y="84"/>
      </p:cViewPr>
      <p:guideLst>
        <p:guide orient="horz" pos="2160"/>
        <p:guide pos="3840"/>
      </p:guideLst>
    </p:cSldViewPr>
  </p:slideViewPr>
  <p:outlineViewPr>
    <p:cViewPr>
      <p:scale>
        <a:sx n="33" d="100"/>
        <a:sy n="33" d="100"/>
      </p:scale>
      <p:origin x="0" y="-668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36" y="6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lyn Porter" userId="586d3afb-8050-479a-84c2-18d38049927a" providerId="ADAL" clId="{D9A67228-C8F8-4934-B7C0-8ADFE7BF85A6}"/>
    <pc:docChg chg="custSel modSld">
      <pc:chgData name="Emmalyn Porter" userId="586d3afb-8050-479a-84c2-18d38049927a" providerId="ADAL" clId="{D9A67228-C8F8-4934-B7C0-8ADFE7BF85A6}" dt="2024-12-19T13:53:58.124" v="0" actId="478"/>
      <pc:docMkLst>
        <pc:docMk/>
      </pc:docMkLst>
      <pc:sldChg chg="delSp mod">
        <pc:chgData name="Emmalyn Porter" userId="586d3afb-8050-479a-84c2-18d38049927a" providerId="ADAL" clId="{D9A67228-C8F8-4934-B7C0-8ADFE7BF85A6}" dt="2024-12-19T13:53:58.124" v="0" actId="478"/>
        <pc:sldMkLst>
          <pc:docMk/>
          <pc:sldMk cId="1443236049" sldId="362"/>
        </pc:sldMkLst>
        <pc:spChg chg="del">
          <ac:chgData name="Emmalyn Porter" userId="586d3afb-8050-479a-84c2-18d38049927a" providerId="ADAL" clId="{D9A67228-C8F8-4934-B7C0-8ADFE7BF85A6}" dt="2024-12-19T13:53:58.124" v="0" actId="478"/>
          <ac:spMkLst>
            <pc:docMk/>
            <pc:sldMk cId="1443236049" sldId="362"/>
            <ac:spMk id="3" creationId="{8D7B11E0-279A-DF43-3BBB-D94894ED61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1976A6C9-A786-4764-91FA-E1BA6B623A7E}" type="datetimeFigureOut">
              <a:rPr lang="en-US" smtClean="0"/>
              <a:t>12/19/2024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7982FB46-DEBB-4C9A-8C0D-B3DE798F37AF}" type="slidenum">
              <a:rPr lang="en-US" smtClean="0"/>
              <a:t>‹#›</a:t>
            </a:fld>
            <a:endParaRPr lang="en-US"/>
          </a:p>
        </p:txBody>
      </p:sp>
    </p:spTree>
    <p:extLst>
      <p:ext uri="{BB962C8B-B14F-4D97-AF65-F5344CB8AC3E}">
        <p14:creationId xmlns:p14="http://schemas.microsoft.com/office/powerpoint/2010/main" val="81571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72DA7D6-6273-4B80-BAFD-0699718DCFCC}" type="datetimeFigureOut">
              <a:rPr lang="en-US" smtClean="0"/>
              <a:t>12/19/2024</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D0BC6A5-3B36-4FF7-BFF1-1347EB9C72E0}" type="slidenum">
              <a:rPr lang="en-US" smtClean="0"/>
              <a:t>‹#›</a:t>
            </a:fld>
            <a:endParaRPr lang="en-US"/>
          </a:p>
        </p:txBody>
      </p:sp>
    </p:spTree>
    <p:extLst>
      <p:ext uri="{BB962C8B-B14F-4D97-AF65-F5344CB8AC3E}">
        <p14:creationId xmlns:p14="http://schemas.microsoft.com/office/powerpoint/2010/main" val="306085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1</a:t>
            </a:fld>
            <a:endParaRPr lang="en-US"/>
          </a:p>
        </p:txBody>
      </p:sp>
    </p:spTree>
    <p:extLst>
      <p:ext uri="{BB962C8B-B14F-4D97-AF65-F5344CB8AC3E}">
        <p14:creationId xmlns:p14="http://schemas.microsoft.com/office/powerpoint/2010/main" val="123086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15</a:t>
            </a:fld>
            <a:endParaRPr lang="en-US"/>
          </a:p>
        </p:txBody>
      </p:sp>
    </p:spTree>
    <p:extLst>
      <p:ext uri="{BB962C8B-B14F-4D97-AF65-F5344CB8AC3E}">
        <p14:creationId xmlns:p14="http://schemas.microsoft.com/office/powerpoint/2010/main" val="370010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16</a:t>
            </a:fld>
            <a:endParaRPr lang="en-US"/>
          </a:p>
        </p:txBody>
      </p:sp>
    </p:spTree>
    <p:extLst>
      <p:ext uri="{BB962C8B-B14F-4D97-AF65-F5344CB8AC3E}">
        <p14:creationId xmlns:p14="http://schemas.microsoft.com/office/powerpoint/2010/main" val="272270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23</a:t>
            </a:fld>
            <a:endParaRPr lang="en-US"/>
          </a:p>
        </p:txBody>
      </p:sp>
    </p:spTree>
    <p:extLst>
      <p:ext uri="{BB962C8B-B14F-4D97-AF65-F5344CB8AC3E}">
        <p14:creationId xmlns:p14="http://schemas.microsoft.com/office/powerpoint/2010/main" val="408935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25</a:t>
            </a:fld>
            <a:endParaRPr lang="en-US"/>
          </a:p>
        </p:txBody>
      </p:sp>
    </p:spTree>
    <p:extLst>
      <p:ext uri="{BB962C8B-B14F-4D97-AF65-F5344CB8AC3E}">
        <p14:creationId xmlns:p14="http://schemas.microsoft.com/office/powerpoint/2010/main" val="364598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2014-Operations Division to the Project Safety Office</a:t>
            </a:r>
          </a:p>
          <a:p>
            <a:endParaRPr lang="en-US" dirty="0"/>
          </a:p>
          <a:p>
            <a:r>
              <a:rPr lang="en-US" dirty="0"/>
              <a:t>2017, 2019, 2022</a:t>
            </a:r>
          </a:p>
          <a:p>
            <a:endParaRPr lang="en-US" dirty="0"/>
          </a:p>
          <a:p>
            <a:r>
              <a:rPr lang="en-US" dirty="0"/>
              <a:t>$210 k average per County LRSI</a:t>
            </a:r>
          </a:p>
        </p:txBody>
      </p:sp>
      <p:sp>
        <p:nvSpPr>
          <p:cNvPr id="4" name="Slide Number Placeholder 3"/>
          <p:cNvSpPr>
            <a:spLocks noGrp="1"/>
          </p:cNvSpPr>
          <p:nvPr>
            <p:ph type="sldNum" sz="quarter" idx="5"/>
          </p:nvPr>
        </p:nvSpPr>
        <p:spPr/>
        <p:txBody>
          <a:bodyPr/>
          <a:lstStyle/>
          <a:p>
            <a:fld id="{0D0BC6A5-3B36-4FF7-BFF1-1347EB9C72E0}" type="slidenum">
              <a:rPr lang="en-US" smtClean="0"/>
              <a:t>26</a:t>
            </a:fld>
            <a:endParaRPr lang="en-US"/>
          </a:p>
        </p:txBody>
      </p:sp>
    </p:spTree>
    <p:extLst>
      <p:ext uri="{BB962C8B-B14F-4D97-AF65-F5344CB8AC3E}">
        <p14:creationId xmlns:p14="http://schemas.microsoft.com/office/powerpoint/2010/main" val="143583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27</a:t>
            </a:fld>
            <a:endParaRPr lang="en-US"/>
          </a:p>
        </p:txBody>
      </p:sp>
    </p:spTree>
    <p:extLst>
      <p:ext uri="{BB962C8B-B14F-4D97-AF65-F5344CB8AC3E}">
        <p14:creationId xmlns:p14="http://schemas.microsoft.com/office/powerpoint/2010/main" val="133820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30</a:t>
            </a:fld>
            <a:endParaRPr lang="en-US"/>
          </a:p>
        </p:txBody>
      </p:sp>
    </p:spTree>
    <p:extLst>
      <p:ext uri="{BB962C8B-B14F-4D97-AF65-F5344CB8AC3E}">
        <p14:creationId xmlns:p14="http://schemas.microsoft.com/office/powerpoint/2010/main" val="392930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60 million annually.   (2023 exact amount $64.4 Mil)</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$4.2 HRRR and 9.8 VRU million are set aside for HSIP funds</a:t>
            </a:r>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31</a:t>
            </a:fld>
            <a:endParaRPr lang="en-US"/>
          </a:p>
        </p:txBody>
      </p:sp>
    </p:spTree>
    <p:extLst>
      <p:ext uri="{BB962C8B-B14F-4D97-AF65-F5344CB8AC3E}">
        <p14:creationId xmlns:p14="http://schemas.microsoft.com/office/powerpoint/2010/main" val="286642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299 projects let  past 5 years</a:t>
            </a:r>
          </a:p>
          <a:p>
            <a:endParaRPr lang="en-US" dirty="0"/>
          </a:p>
          <a:p>
            <a:r>
              <a:rPr lang="en-US" dirty="0"/>
              <a:t>$ 238.9 Million </a:t>
            </a:r>
          </a:p>
        </p:txBody>
      </p:sp>
      <p:sp>
        <p:nvSpPr>
          <p:cNvPr id="4" name="Slide Number Placeholder 3"/>
          <p:cNvSpPr>
            <a:spLocks noGrp="1"/>
          </p:cNvSpPr>
          <p:nvPr>
            <p:ph type="sldNum" sz="quarter" idx="5"/>
          </p:nvPr>
        </p:nvSpPr>
        <p:spPr/>
        <p:txBody>
          <a:bodyPr/>
          <a:lstStyle/>
          <a:p>
            <a:fld id="{0D0BC6A5-3B36-4FF7-BFF1-1347EB9C72E0}" type="slidenum">
              <a:rPr lang="en-US" smtClean="0"/>
              <a:t>32</a:t>
            </a:fld>
            <a:endParaRPr lang="en-US"/>
          </a:p>
        </p:txBody>
      </p:sp>
    </p:spTree>
    <p:extLst>
      <p:ext uri="{BB962C8B-B14F-4D97-AF65-F5344CB8AC3E}">
        <p14:creationId xmlns:p14="http://schemas.microsoft.com/office/powerpoint/2010/main" val="121195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33</a:t>
            </a:fld>
            <a:endParaRPr lang="en-US"/>
          </a:p>
        </p:txBody>
      </p:sp>
    </p:spTree>
    <p:extLst>
      <p:ext uri="{BB962C8B-B14F-4D97-AF65-F5344CB8AC3E}">
        <p14:creationId xmlns:p14="http://schemas.microsoft.com/office/powerpoint/2010/main" val="188396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4, 2024</a:t>
            </a:r>
          </a:p>
        </p:txBody>
      </p:sp>
      <p:sp>
        <p:nvSpPr>
          <p:cNvPr id="4" name="Slide Number Placeholder 3"/>
          <p:cNvSpPr>
            <a:spLocks noGrp="1"/>
          </p:cNvSpPr>
          <p:nvPr>
            <p:ph type="sldNum" sz="quarter" idx="5"/>
          </p:nvPr>
        </p:nvSpPr>
        <p:spPr/>
        <p:txBody>
          <a:bodyPr/>
          <a:lstStyle/>
          <a:p>
            <a:fld id="{0D0BC6A5-3B36-4FF7-BFF1-1347EB9C72E0}" type="slidenum">
              <a:rPr lang="en-US" smtClean="0"/>
              <a:t>3</a:t>
            </a:fld>
            <a:endParaRPr lang="en-US"/>
          </a:p>
        </p:txBody>
      </p:sp>
    </p:spTree>
    <p:extLst>
      <p:ext uri="{BB962C8B-B14F-4D97-AF65-F5344CB8AC3E}">
        <p14:creationId xmlns:p14="http://schemas.microsoft.com/office/powerpoint/2010/main" val="348327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public roads includes local roads.  Tennessee has 90K miles of roadway and 66K of them are local roads.  One of the things that distinguishes the HSIP from other federal programs is, we can do projects on ALL roadway types.  </a:t>
            </a:r>
          </a:p>
          <a:p>
            <a:endParaRPr lang="en-US" dirty="0"/>
          </a:p>
          <a:p>
            <a:r>
              <a:rPr lang="en-US" dirty="0"/>
              <a:t>The Highway Safety Improvement Program became a core federal program in 2005 (back when the SHSP was initiated) which increased federal funding from $2M per year to $27M per year which eventually increased to $50M per year.</a:t>
            </a:r>
          </a:p>
          <a:p>
            <a:endParaRPr lang="en-US" dirty="0"/>
          </a:p>
          <a:p>
            <a:endParaRPr lang="en-US" dirty="0"/>
          </a:p>
        </p:txBody>
      </p:sp>
      <p:sp>
        <p:nvSpPr>
          <p:cNvPr id="4" name="Slide Number Placeholder 3"/>
          <p:cNvSpPr>
            <a:spLocks noGrp="1"/>
          </p:cNvSpPr>
          <p:nvPr>
            <p:ph type="sldNum" sz="quarter" idx="10"/>
          </p:nvPr>
        </p:nvSpPr>
        <p:spPr/>
        <p:txBody>
          <a:bodyPr/>
          <a:lstStyle/>
          <a:p>
            <a:fld id="{23B287C2-31CA-4955-8178-7B17EB322042}" type="slidenum">
              <a:rPr lang="en-US" smtClean="0"/>
              <a:t>4</a:t>
            </a:fld>
            <a:endParaRPr lang="en-US"/>
          </a:p>
        </p:txBody>
      </p:sp>
    </p:spTree>
    <p:extLst>
      <p:ext uri="{BB962C8B-B14F-4D97-AF65-F5344CB8AC3E}">
        <p14:creationId xmlns:p14="http://schemas.microsoft.com/office/powerpoint/2010/main" val="53338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HSIP is for infrastructure projects that TDOT administers.</a:t>
            </a:r>
          </a:p>
          <a:p>
            <a:r>
              <a:rPr lang="en-US" dirty="0"/>
              <a:t>HSP is the plan that lists all behavioral </a:t>
            </a:r>
            <a:r>
              <a:rPr lang="en-US" dirty="0" err="1"/>
              <a:t>activites</a:t>
            </a:r>
            <a:r>
              <a:rPr lang="en-US" dirty="0"/>
              <a:t> funded by the Tennessee Highway Safety Office who receives funds from the National Highway Traffic Safety Administration (NHTSA)</a:t>
            </a:r>
          </a:p>
          <a:p>
            <a:r>
              <a:rPr lang="en-US" dirty="0"/>
              <a:t>The Motor Carrier Safety Action Plan (MCSAP) lists commercial vehicle activities.  The Tennessee Highway Patrol receives funding from the Federal Motor Carriers Safety Administration for those projects.</a:t>
            </a:r>
          </a:p>
          <a:p>
            <a:r>
              <a:rPr lang="en-US" dirty="0"/>
              <a:t>The Traffic Records Plan is developed by the Traffic Records Coordinating Committee and submitted to NHTSA.</a:t>
            </a:r>
          </a:p>
          <a:p>
            <a:r>
              <a:rPr lang="en-US" dirty="0"/>
              <a:t>The Interstate Incident Management Plan is administered by the TDOT Operations Division.  I believe there are 4 plans for each region.</a:t>
            </a:r>
          </a:p>
          <a:p>
            <a:r>
              <a:rPr lang="en-US" dirty="0"/>
              <a:t>The Work Zone Safety and Mobility Manual was first developed in 2007 but revised a few years ago…and it outlines requirements related to traffic management plans, training, etc. that come from 23 CFR 630 Subpart J.</a:t>
            </a:r>
          </a:p>
        </p:txBody>
      </p:sp>
      <p:sp>
        <p:nvSpPr>
          <p:cNvPr id="4" name="Slide Number Placeholder 3"/>
          <p:cNvSpPr>
            <a:spLocks noGrp="1"/>
          </p:cNvSpPr>
          <p:nvPr>
            <p:ph type="sldNum" sz="quarter" idx="10"/>
          </p:nvPr>
        </p:nvSpPr>
        <p:spPr/>
        <p:txBody>
          <a:bodyPr/>
          <a:lstStyle/>
          <a:p>
            <a:fld id="{23B287C2-31CA-4955-8178-7B17EB322042}" type="slidenum">
              <a:rPr lang="en-US" smtClean="0"/>
              <a:t>5</a:t>
            </a:fld>
            <a:endParaRPr lang="en-US"/>
          </a:p>
        </p:txBody>
      </p:sp>
    </p:spTree>
    <p:extLst>
      <p:ext uri="{BB962C8B-B14F-4D97-AF65-F5344CB8AC3E}">
        <p14:creationId xmlns:p14="http://schemas.microsoft.com/office/powerpoint/2010/main" val="364882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only consultation during the develop process but also consultation during the implementation</a:t>
            </a:r>
          </a:p>
          <a:p>
            <a:endParaRPr lang="en-US" dirty="0"/>
          </a:p>
          <a:p>
            <a:endParaRPr lang="en-US" dirty="0"/>
          </a:p>
        </p:txBody>
      </p:sp>
      <p:sp>
        <p:nvSpPr>
          <p:cNvPr id="4" name="Slide Number Placeholder 3"/>
          <p:cNvSpPr>
            <a:spLocks noGrp="1"/>
          </p:cNvSpPr>
          <p:nvPr>
            <p:ph type="sldNum" sz="quarter" idx="10"/>
          </p:nvPr>
        </p:nvSpPr>
        <p:spPr/>
        <p:txBody>
          <a:bodyPr/>
          <a:lstStyle/>
          <a:p>
            <a:fld id="{23B287C2-31CA-4955-8178-7B17EB322042}" type="slidenum">
              <a:rPr lang="en-US" smtClean="0"/>
              <a:t>6</a:t>
            </a:fld>
            <a:endParaRPr lang="en-US"/>
          </a:p>
        </p:txBody>
      </p:sp>
    </p:spTree>
    <p:extLst>
      <p:ext uri="{BB962C8B-B14F-4D97-AF65-F5344CB8AC3E}">
        <p14:creationId xmlns:p14="http://schemas.microsoft.com/office/powerpoint/2010/main" val="21533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9</a:t>
            </a:fld>
            <a:endParaRPr lang="en-US"/>
          </a:p>
        </p:txBody>
      </p:sp>
    </p:spTree>
    <p:extLst>
      <p:ext uri="{BB962C8B-B14F-4D97-AF65-F5344CB8AC3E}">
        <p14:creationId xmlns:p14="http://schemas.microsoft.com/office/powerpoint/2010/main" val="17169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proactive approach to safety</a:t>
            </a:r>
          </a:p>
          <a:p>
            <a:r>
              <a:rPr lang="en-US" dirty="0"/>
              <a:t>Innovative design: speed management, Road diets, Complete streets, roundabouts</a:t>
            </a:r>
          </a:p>
          <a:p>
            <a:r>
              <a:rPr lang="en-US" dirty="0"/>
              <a:t>Use of known-effective safety countermeasures</a:t>
            </a:r>
          </a:p>
        </p:txBody>
      </p:sp>
      <p:sp>
        <p:nvSpPr>
          <p:cNvPr id="4" name="Slide Number Placeholder 3"/>
          <p:cNvSpPr>
            <a:spLocks noGrp="1"/>
          </p:cNvSpPr>
          <p:nvPr>
            <p:ph type="sldNum" sz="quarter" idx="5"/>
          </p:nvPr>
        </p:nvSpPr>
        <p:spPr/>
        <p:txBody>
          <a:bodyPr/>
          <a:lstStyle/>
          <a:p>
            <a:fld id="{0D0BC6A5-3B36-4FF7-BFF1-1347EB9C72E0}" type="slidenum">
              <a:rPr lang="en-US" smtClean="0"/>
              <a:t>10</a:t>
            </a:fld>
            <a:endParaRPr lang="en-US"/>
          </a:p>
        </p:txBody>
      </p:sp>
    </p:spTree>
    <p:extLst>
      <p:ext uri="{BB962C8B-B14F-4D97-AF65-F5344CB8AC3E}">
        <p14:creationId xmlns:p14="http://schemas.microsoft.com/office/powerpoint/2010/main" val="80512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95288" y="692150"/>
            <a:ext cx="615950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FF0000"/>
                </a:solidFill>
              </a:rPr>
              <a:t>HSIP-Federal Aid program focused to reduce fatalities and serious injuries crashes on all public roads.</a:t>
            </a:r>
          </a:p>
          <a:p>
            <a:pPr eaLnBrk="1" hangingPunct="1">
              <a:spcBef>
                <a:spcPct val="0"/>
              </a:spcBef>
            </a:pPr>
            <a:r>
              <a:rPr lang="en-US" altLang="en-US">
                <a:solidFill>
                  <a:srgbClr val="FF0000"/>
                </a:solidFill>
              </a:rPr>
              <a:t>Project Safety Office main funding source</a:t>
            </a:r>
          </a:p>
          <a:p>
            <a:pPr eaLnBrk="1" hangingPunct="1">
              <a:spcBef>
                <a:spcPct val="0"/>
              </a:spcBef>
            </a:pPr>
            <a:r>
              <a:rPr lang="en-US" altLang="en-US">
                <a:solidFill>
                  <a:srgbClr val="FF0000"/>
                </a:solidFill>
              </a:rPr>
              <a:t>2014 Strategic Highway Safety Plan </a:t>
            </a:r>
          </a:p>
          <a:p>
            <a:pPr eaLnBrk="1" hangingPunct="1">
              <a:spcBef>
                <a:spcPct val="0"/>
              </a:spcBef>
            </a:pPr>
            <a:r>
              <a:rPr lang="en-US" altLang="en-US">
                <a:solidFill>
                  <a:srgbClr val="FF0000"/>
                </a:solidFill>
              </a:rPr>
              <a:t>Committee members (Partners): TDOT, FHWA, Governors Highway safety office, TN Hwy Patrol, MPO, RPO and others.…. </a:t>
            </a:r>
          </a:p>
          <a:p>
            <a:pPr eaLnBrk="1" hangingPunct="1">
              <a:spcBef>
                <a:spcPct val="0"/>
              </a:spcBef>
            </a:pPr>
            <a:endParaRPr lang="en-US" altLang="en-US"/>
          </a:p>
          <a:p>
            <a:pPr eaLnBrk="1" hangingPunct="1">
              <a:spcBef>
                <a:spcPct val="0"/>
              </a:spcBef>
            </a:pPr>
            <a:r>
              <a:rPr lang="en-US" altLang="en-US"/>
              <a:t>2015 budget of 48 million</a:t>
            </a:r>
          </a:p>
          <a:p>
            <a:pPr eaLnBrk="1" hangingPunct="1">
              <a:spcBef>
                <a:spcPct val="0"/>
              </a:spcBef>
            </a:pPr>
            <a:r>
              <a:rPr lang="en-US" altLang="en-US"/>
              <a:t>2016 budget of 60 million</a:t>
            </a:r>
          </a:p>
          <a:p>
            <a:pPr eaLnBrk="1" hangingPunct="1">
              <a:spcBef>
                <a:spcPct val="0"/>
              </a:spcBef>
            </a:pPr>
            <a:r>
              <a:rPr lang="en-US" altLang="en-US">
                <a:solidFill>
                  <a:srgbClr val="FF0000"/>
                </a:solidFill>
              </a:rPr>
              <a:t>  </a:t>
            </a:r>
          </a:p>
          <a:p>
            <a:pPr eaLnBrk="1" hangingPunct="1">
              <a:spcBef>
                <a:spcPct val="0"/>
              </a:spcBef>
            </a:pPr>
            <a:r>
              <a:rPr lang="en-US" altLang="en-US">
                <a:solidFill>
                  <a:srgbClr val="FF0000"/>
                </a:solidFill>
              </a:rPr>
              <a:t>Template for PSO project process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2" charset="0"/>
                <a:cs typeface="Arial" charset="0"/>
              </a:defRPr>
            </a:lvl1pPr>
            <a:lvl2pPr marL="736577" indent="-282567">
              <a:defRPr>
                <a:solidFill>
                  <a:schemeClr val="tx1"/>
                </a:solidFill>
                <a:latin typeface="Calibri" pitchFamily="32" charset="0"/>
                <a:cs typeface="Arial" charset="0"/>
              </a:defRPr>
            </a:lvl2pPr>
            <a:lvl3pPr marL="1133439" indent="-225418">
              <a:defRPr>
                <a:solidFill>
                  <a:schemeClr val="tx1"/>
                </a:solidFill>
                <a:latin typeface="Calibri" pitchFamily="32" charset="0"/>
                <a:cs typeface="Arial" charset="0"/>
              </a:defRPr>
            </a:lvl3pPr>
            <a:lvl4pPr marL="1587451" indent="-225418">
              <a:defRPr>
                <a:solidFill>
                  <a:schemeClr val="tx1"/>
                </a:solidFill>
                <a:latin typeface="Calibri" pitchFamily="32" charset="0"/>
                <a:cs typeface="Arial" charset="0"/>
              </a:defRPr>
            </a:lvl4pPr>
            <a:lvl5pPr marL="2041462" indent="-225418">
              <a:defRPr>
                <a:solidFill>
                  <a:schemeClr val="tx1"/>
                </a:solidFill>
                <a:latin typeface="Calibri" pitchFamily="32" charset="0"/>
                <a:cs typeface="Arial" charset="0"/>
              </a:defRPr>
            </a:lvl5pPr>
            <a:lvl6pPr marL="2498648" indent="-225418" eaLnBrk="0" fontAlgn="base" hangingPunct="0">
              <a:spcBef>
                <a:spcPct val="0"/>
              </a:spcBef>
              <a:spcAft>
                <a:spcPct val="0"/>
              </a:spcAft>
              <a:defRPr>
                <a:solidFill>
                  <a:schemeClr val="tx1"/>
                </a:solidFill>
                <a:latin typeface="Calibri" pitchFamily="32" charset="0"/>
                <a:cs typeface="Arial" charset="0"/>
              </a:defRPr>
            </a:lvl6pPr>
            <a:lvl7pPr marL="2955833" indent="-225418" eaLnBrk="0" fontAlgn="base" hangingPunct="0">
              <a:spcBef>
                <a:spcPct val="0"/>
              </a:spcBef>
              <a:spcAft>
                <a:spcPct val="0"/>
              </a:spcAft>
              <a:defRPr>
                <a:solidFill>
                  <a:schemeClr val="tx1"/>
                </a:solidFill>
                <a:latin typeface="Calibri" pitchFamily="32" charset="0"/>
                <a:cs typeface="Arial" charset="0"/>
              </a:defRPr>
            </a:lvl7pPr>
            <a:lvl8pPr marL="3413018" indent="-225418" eaLnBrk="0" fontAlgn="base" hangingPunct="0">
              <a:spcBef>
                <a:spcPct val="0"/>
              </a:spcBef>
              <a:spcAft>
                <a:spcPct val="0"/>
              </a:spcAft>
              <a:defRPr>
                <a:solidFill>
                  <a:schemeClr val="tx1"/>
                </a:solidFill>
                <a:latin typeface="Calibri" pitchFamily="32" charset="0"/>
                <a:cs typeface="Arial" charset="0"/>
              </a:defRPr>
            </a:lvl8pPr>
            <a:lvl9pPr marL="3870204" indent="-225418" eaLnBrk="0" fontAlgn="base" hangingPunct="0">
              <a:spcBef>
                <a:spcPct val="0"/>
              </a:spcBef>
              <a:spcAft>
                <a:spcPct val="0"/>
              </a:spcAft>
              <a:defRPr>
                <a:solidFill>
                  <a:schemeClr val="tx1"/>
                </a:solidFill>
                <a:latin typeface="Calibri" pitchFamily="32" charset="0"/>
                <a:cs typeface="Arial" charset="0"/>
              </a:defRPr>
            </a:lvl9pPr>
          </a:lstStyle>
          <a:p>
            <a:fld id="{31AA8875-C6CD-4DDC-AC4A-174140A01CC2}" type="slidenum">
              <a:rPr lang="en-US" altLang="en-US" smtClean="0">
                <a:solidFill>
                  <a:srgbClr val="000000"/>
                </a:solidFill>
              </a:rPr>
              <a:pPr/>
              <a:t>12</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BC6A5-3B36-4FF7-BFF1-1347EB9C72E0}" type="slidenum">
              <a:rPr lang="en-US" smtClean="0"/>
              <a:t>13</a:t>
            </a:fld>
            <a:endParaRPr lang="en-US"/>
          </a:p>
        </p:txBody>
      </p:sp>
    </p:spTree>
    <p:extLst>
      <p:ext uri="{BB962C8B-B14F-4D97-AF65-F5344CB8AC3E}">
        <p14:creationId xmlns:p14="http://schemas.microsoft.com/office/powerpoint/2010/main" val="187076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A5A9-A88F-481E-B334-76374B8958F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1DA6AC1-EECC-4A5D-AD63-BDAAE585A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37EC20-B35D-4510-B251-5A4E92892D4B}"/>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5" name="Footer Placeholder 4">
            <a:extLst>
              <a:ext uri="{FF2B5EF4-FFF2-40B4-BE49-F238E27FC236}">
                <a16:creationId xmlns:a16="http://schemas.microsoft.com/office/drawing/2014/main" id="{665F29CA-5D70-4FF6-84AB-0312A5BD3AB7}"/>
              </a:ext>
            </a:extLst>
          </p:cNvPr>
          <p:cNvSpPr>
            <a:spLocks noGrp="1"/>
          </p:cNvSpPr>
          <p:nvPr>
            <p:ph type="ftr" sz="quarter" idx="11"/>
          </p:nvPr>
        </p:nvSpPr>
        <p:spPr/>
        <p:txBody>
          <a:bodyPr/>
          <a:lstStyle/>
          <a:p>
            <a:r>
              <a:rPr lang="en-US" dirty="0"/>
              <a:t>2019 National Safety Engineer Peer Exchange</a:t>
            </a:r>
          </a:p>
        </p:txBody>
      </p:sp>
      <p:sp>
        <p:nvSpPr>
          <p:cNvPr id="6" name="Slide Number Placeholder 5">
            <a:extLst>
              <a:ext uri="{FF2B5EF4-FFF2-40B4-BE49-F238E27FC236}">
                <a16:creationId xmlns:a16="http://schemas.microsoft.com/office/drawing/2014/main" id="{F46D22DB-66CF-4D15-A0E8-66D3CADEE21E}"/>
              </a:ext>
            </a:extLst>
          </p:cNvPr>
          <p:cNvSpPr>
            <a:spLocks noGrp="1"/>
          </p:cNvSpPr>
          <p:nvPr>
            <p:ph type="sldNum" sz="quarter" idx="12"/>
          </p:nvPr>
        </p:nvSpPr>
        <p:spPr/>
        <p:txBody>
          <a:bodyPr/>
          <a:lstStyle/>
          <a:p>
            <a:fld id="{69A3A46A-B388-4F79-8583-D4AA6A04E796}" type="slidenum">
              <a:rPr lang="en-US" smtClean="0"/>
              <a:t>‹#›</a:t>
            </a:fld>
            <a:endParaRPr lang="en-US"/>
          </a:p>
        </p:txBody>
      </p:sp>
    </p:spTree>
    <p:extLst>
      <p:ext uri="{BB962C8B-B14F-4D97-AF65-F5344CB8AC3E}">
        <p14:creationId xmlns:p14="http://schemas.microsoft.com/office/powerpoint/2010/main" val="371892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Slide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BF0D7-D9A7-4697-A3C6-6E2EE56B72A2}"/>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3" name="Footer Placeholder 2">
            <a:extLst>
              <a:ext uri="{FF2B5EF4-FFF2-40B4-BE49-F238E27FC236}">
                <a16:creationId xmlns:a16="http://schemas.microsoft.com/office/drawing/2014/main" id="{1BF26DCD-AC76-4D2B-9AF1-66BFDEE9BEB3}"/>
              </a:ext>
            </a:extLst>
          </p:cNvPr>
          <p:cNvSpPr>
            <a:spLocks noGrp="1"/>
          </p:cNvSpPr>
          <p:nvPr>
            <p:ph type="ftr" sz="quarter" idx="11"/>
          </p:nvPr>
        </p:nvSpPr>
        <p:spPr/>
        <p:txBody>
          <a:bodyPr/>
          <a:lstStyle/>
          <a:p>
            <a:r>
              <a:rPr lang="en-US" dirty="0"/>
              <a:t>2019 National Safety Engineer Peer Exchange</a:t>
            </a:r>
          </a:p>
        </p:txBody>
      </p:sp>
      <p:sp>
        <p:nvSpPr>
          <p:cNvPr id="4" name="Slide Number Placeholder 3">
            <a:extLst>
              <a:ext uri="{FF2B5EF4-FFF2-40B4-BE49-F238E27FC236}">
                <a16:creationId xmlns:a16="http://schemas.microsoft.com/office/drawing/2014/main" id="{6B3AD793-C815-4572-B5D0-6B18300D736A}"/>
              </a:ext>
            </a:extLst>
          </p:cNvPr>
          <p:cNvSpPr>
            <a:spLocks noGrp="1"/>
          </p:cNvSpPr>
          <p:nvPr>
            <p:ph type="sldNum" sz="quarter" idx="12"/>
          </p:nvPr>
        </p:nvSpPr>
        <p:spPr/>
        <p:txBody>
          <a:bodyPr/>
          <a:lstStyle/>
          <a:p>
            <a:fld id="{69A3A46A-B388-4F79-8583-D4AA6A04E796}" type="slidenum">
              <a:rPr lang="en-US" smtClean="0"/>
              <a:t>‹#›</a:t>
            </a:fld>
            <a:endParaRPr lang="en-US"/>
          </a:p>
        </p:txBody>
      </p:sp>
      <p:pic>
        <p:nvPicPr>
          <p:cNvPr id="26" name="Picture 25">
            <a:extLst>
              <a:ext uri="{FF2B5EF4-FFF2-40B4-BE49-F238E27FC236}">
                <a16:creationId xmlns:a16="http://schemas.microsoft.com/office/drawing/2014/main" id="{31E90BF9-081E-41AC-8422-8EB84964B2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49" y="1416701"/>
            <a:ext cx="658836" cy="1000066"/>
          </a:xfrm>
          <a:prstGeom prst="rect">
            <a:avLst/>
          </a:prstGeom>
        </p:spPr>
      </p:pic>
      <p:pic>
        <p:nvPicPr>
          <p:cNvPr id="55" name="Picture 54">
            <a:extLst>
              <a:ext uri="{FF2B5EF4-FFF2-40B4-BE49-F238E27FC236}">
                <a16:creationId xmlns:a16="http://schemas.microsoft.com/office/drawing/2014/main" id="{DEB9DE1B-9EFD-40D6-A952-B1C9C68E02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49" y="3045585"/>
            <a:ext cx="658836" cy="1000066"/>
          </a:xfrm>
          <a:prstGeom prst="rect">
            <a:avLst/>
          </a:prstGeom>
        </p:spPr>
      </p:pic>
      <p:pic>
        <p:nvPicPr>
          <p:cNvPr id="56" name="Picture 55">
            <a:extLst>
              <a:ext uri="{FF2B5EF4-FFF2-40B4-BE49-F238E27FC236}">
                <a16:creationId xmlns:a16="http://schemas.microsoft.com/office/drawing/2014/main" id="{7FD0C961-A383-4496-8C87-E67DD800A9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6861" y="4627638"/>
            <a:ext cx="658836" cy="1000066"/>
          </a:xfrm>
          <a:prstGeom prst="rect">
            <a:avLst/>
          </a:prstGeom>
        </p:spPr>
      </p:pic>
      <p:sp>
        <p:nvSpPr>
          <p:cNvPr id="6" name="Text Placeholder 5">
            <a:extLst>
              <a:ext uri="{FF2B5EF4-FFF2-40B4-BE49-F238E27FC236}">
                <a16:creationId xmlns:a16="http://schemas.microsoft.com/office/drawing/2014/main" id="{4A557B88-1330-4595-8CA7-9BB8161DF360}"/>
              </a:ext>
            </a:extLst>
          </p:cNvPr>
          <p:cNvSpPr>
            <a:spLocks noGrp="1"/>
          </p:cNvSpPr>
          <p:nvPr>
            <p:ph type="body" sz="quarter" idx="13" hasCustomPrompt="1"/>
          </p:nvPr>
        </p:nvSpPr>
        <p:spPr>
          <a:xfrm>
            <a:off x="2351088" y="1325780"/>
            <a:ext cx="9170351" cy="409697"/>
          </a:xfrm>
        </p:spPr>
        <p:txBody>
          <a:bodyPr>
            <a:noAutofit/>
          </a:bodyPr>
          <a:lstStyle>
            <a:lvl1pPr marL="0" indent="0">
              <a:buNone/>
              <a:defRPr sz="2400" b="1">
                <a:solidFill>
                  <a:srgbClr val="76A665"/>
                </a:solidFill>
              </a:defRPr>
            </a:lvl1pPr>
            <a:lvl2pPr marL="457200" indent="0">
              <a:buNone/>
              <a:defRPr sz="3200" b="1">
                <a:solidFill>
                  <a:srgbClr val="76A665"/>
                </a:solidFill>
              </a:defRPr>
            </a:lvl2pPr>
            <a:lvl3pPr marL="914400" indent="0">
              <a:buNone/>
              <a:defRPr sz="3200" b="1">
                <a:solidFill>
                  <a:srgbClr val="76A665"/>
                </a:solidFill>
              </a:defRPr>
            </a:lvl3pPr>
            <a:lvl4pPr marL="1371600" indent="0">
              <a:buNone/>
              <a:defRPr sz="3200" b="1">
                <a:solidFill>
                  <a:srgbClr val="76A665"/>
                </a:solidFill>
              </a:defRPr>
            </a:lvl4pPr>
            <a:lvl5pPr marL="1828800" indent="0">
              <a:buNone/>
              <a:defRPr sz="3200" b="1">
                <a:solidFill>
                  <a:srgbClr val="76A665"/>
                </a:solidFill>
              </a:defRPr>
            </a:lvl5pPr>
          </a:lstStyle>
          <a:p>
            <a:pPr lvl="0"/>
            <a:r>
              <a:rPr lang="en-US" dirty="0"/>
              <a:t>1 Text Here</a:t>
            </a:r>
          </a:p>
        </p:txBody>
      </p:sp>
      <p:sp>
        <p:nvSpPr>
          <p:cNvPr id="8" name="Text Placeholder 7">
            <a:extLst>
              <a:ext uri="{FF2B5EF4-FFF2-40B4-BE49-F238E27FC236}">
                <a16:creationId xmlns:a16="http://schemas.microsoft.com/office/drawing/2014/main" id="{1A5185FD-027A-47C3-B41F-98D0546864B7}"/>
              </a:ext>
            </a:extLst>
          </p:cNvPr>
          <p:cNvSpPr>
            <a:spLocks noGrp="1"/>
          </p:cNvSpPr>
          <p:nvPr>
            <p:ph type="body" sz="quarter" idx="14" hasCustomPrompt="1"/>
          </p:nvPr>
        </p:nvSpPr>
        <p:spPr>
          <a:xfrm>
            <a:off x="2351088" y="1760710"/>
            <a:ext cx="9170351" cy="1000125"/>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lvl="0"/>
            <a:endParaRPr lang="en-US" dirty="0"/>
          </a:p>
        </p:txBody>
      </p:sp>
      <p:sp>
        <p:nvSpPr>
          <p:cNvPr id="19" name="Text Placeholder 5">
            <a:extLst>
              <a:ext uri="{FF2B5EF4-FFF2-40B4-BE49-F238E27FC236}">
                <a16:creationId xmlns:a16="http://schemas.microsoft.com/office/drawing/2014/main" id="{FD5F89D5-7867-483A-A8B5-59619BBF6E4F}"/>
              </a:ext>
            </a:extLst>
          </p:cNvPr>
          <p:cNvSpPr>
            <a:spLocks noGrp="1"/>
          </p:cNvSpPr>
          <p:nvPr>
            <p:ph type="body" sz="quarter" idx="15" hasCustomPrompt="1"/>
          </p:nvPr>
        </p:nvSpPr>
        <p:spPr>
          <a:xfrm>
            <a:off x="2351088" y="2923866"/>
            <a:ext cx="9170351" cy="409697"/>
          </a:xfrm>
        </p:spPr>
        <p:txBody>
          <a:bodyPr>
            <a:noAutofit/>
          </a:bodyPr>
          <a:lstStyle>
            <a:lvl1pPr marL="0" indent="0">
              <a:buNone/>
              <a:defRPr sz="2400" b="1">
                <a:solidFill>
                  <a:srgbClr val="76A665"/>
                </a:solidFill>
              </a:defRPr>
            </a:lvl1pPr>
            <a:lvl2pPr marL="457200" indent="0">
              <a:buNone/>
              <a:defRPr sz="3200" b="1">
                <a:solidFill>
                  <a:srgbClr val="76A665"/>
                </a:solidFill>
              </a:defRPr>
            </a:lvl2pPr>
            <a:lvl3pPr marL="914400" indent="0">
              <a:buNone/>
              <a:defRPr sz="3200" b="1">
                <a:solidFill>
                  <a:srgbClr val="76A665"/>
                </a:solidFill>
              </a:defRPr>
            </a:lvl3pPr>
            <a:lvl4pPr marL="1371600" indent="0">
              <a:buNone/>
              <a:defRPr sz="3200" b="1">
                <a:solidFill>
                  <a:srgbClr val="76A665"/>
                </a:solidFill>
              </a:defRPr>
            </a:lvl4pPr>
            <a:lvl5pPr marL="1828800" indent="0">
              <a:buNone/>
              <a:defRPr sz="3200" b="1">
                <a:solidFill>
                  <a:srgbClr val="76A665"/>
                </a:solidFill>
              </a:defRPr>
            </a:lvl5pPr>
          </a:lstStyle>
          <a:p>
            <a:pPr lvl="0"/>
            <a:r>
              <a:rPr lang="en-US" dirty="0"/>
              <a:t>1 Text Here</a:t>
            </a:r>
          </a:p>
        </p:txBody>
      </p:sp>
      <p:sp>
        <p:nvSpPr>
          <p:cNvPr id="20" name="Text Placeholder 7">
            <a:extLst>
              <a:ext uri="{FF2B5EF4-FFF2-40B4-BE49-F238E27FC236}">
                <a16:creationId xmlns:a16="http://schemas.microsoft.com/office/drawing/2014/main" id="{00EC30CB-108A-43EE-978E-8B14A9B82CA0}"/>
              </a:ext>
            </a:extLst>
          </p:cNvPr>
          <p:cNvSpPr>
            <a:spLocks noGrp="1"/>
          </p:cNvSpPr>
          <p:nvPr>
            <p:ph type="body" sz="quarter" idx="16" hasCustomPrompt="1"/>
          </p:nvPr>
        </p:nvSpPr>
        <p:spPr>
          <a:xfrm>
            <a:off x="2351088" y="3358796"/>
            <a:ext cx="9170351" cy="1000125"/>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lvl="0"/>
            <a:endParaRPr lang="en-US" dirty="0"/>
          </a:p>
        </p:txBody>
      </p:sp>
      <p:sp>
        <p:nvSpPr>
          <p:cNvPr id="21" name="Text Placeholder 5">
            <a:extLst>
              <a:ext uri="{FF2B5EF4-FFF2-40B4-BE49-F238E27FC236}">
                <a16:creationId xmlns:a16="http://schemas.microsoft.com/office/drawing/2014/main" id="{A68BFE08-0474-4C9E-9E67-CD449C1337B9}"/>
              </a:ext>
            </a:extLst>
          </p:cNvPr>
          <p:cNvSpPr>
            <a:spLocks noGrp="1"/>
          </p:cNvSpPr>
          <p:nvPr>
            <p:ph type="body" sz="quarter" idx="17" hasCustomPrompt="1"/>
          </p:nvPr>
        </p:nvSpPr>
        <p:spPr>
          <a:xfrm>
            <a:off x="2351088" y="4580888"/>
            <a:ext cx="9170351" cy="409697"/>
          </a:xfrm>
        </p:spPr>
        <p:txBody>
          <a:bodyPr>
            <a:noAutofit/>
          </a:bodyPr>
          <a:lstStyle>
            <a:lvl1pPr marL="0" indent="0">
              <a:buNone/>
              <a:defRPr sz="2400" b="1">
                <a:solidFill>
                  <a:srgbClr val="76A665"/>
                </a:solidFill>
              </a:defRPr>
            </a:lvl1pPr>
            <a:lvl2pPr marL="457200" indent="0">
              <a:buNone/>
              <a:defRPr sz="3200" b="1">
                <a:solidFill>
                  <a:srgbClr val="76A665"/>
                </a:solidFill>
              </a:defRPr>
            </a:lvl2pPr>
            <a:lvl3pPr marL="914400" indent="0">
              <a:buNone/>
              <a:defRPr sz="3200" b="1">
                <a:solidFill>
                  <a:srgbClr val="76A665"/>
                </a:solidFill>
              </a:defRPr>
            </a:lvl3pPr>
            <a:lvl4pPr marL="1371600" indent="0">
              <a:buNone/>
              <a:defRPr sz="3200" b="1">
                <a:solidFill>
                  <a:srgbClr val="76A665"/>
                </a:solidFill>
              </a:defRPr>
            </a:lvl4pPr>
            <a:lvl5pPr marL="1828800" indent="0">
              <a:buNone/>
              <a:defRPr sz="3200" b="1">
                <a:solidFill>
                  <a:srgbClr val="76A665"/>
                </a:solidFill>
              </a:defRPr>
            </a:lvl5pPr>
          </a:lstStyle>
          <a:p>
            <a:pPr lvl="0"/>
            <a:r>
              <a:rPr lang="en-US" dirty="0"/>
              <a:t>1 Text Here</a:t>
            </a:r>
          </a:p>
        </p:txBody>
      </p:sp>
      <p:sp>
        <p:nvSpPr>
          <p:cNvPr id="22" name="Text Placeholder 7">
            <a:extLst>
              <a:ext uri="{FF2B5EF4-FFF2-40B4-BE49-F238E27FC236}">
                <a16:creationId xmlns:a16="http://schemas.microsoft.com/office/drawing/2014/main" id="{FB07C343-747D-4B0D-BD59-28B9133A6DB7}"/>
              </a:ext>
            </a:extLst>
          </p:cNvPr>
          <p:cNvSpPr>
            <a:spLocks noGrp="1"/>
          </p:cNvSpPr>
          <p:nvPr>
            <p:ph type="body" sz="quarter" idx="18" hasCustomPrompt="1"/>
          </p:nvPr>
        </p:nvSpPr>
        <p:spPr>
          <a:xfrm>
            <a:off x="2351088" y="5015818"/>
            <a:ext cx="9170351" cy="1000125"/>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lvl="0"/>
            <a:endParaRPr lang="en-US" dirty="0"/>
          </a:p>
        </p:txBody>
      </p:sp>
      <p:sp>
        <p:nvSpPr>
          <p:cNvPr id="15" name="Text Placeholder 7">
            <a:extLst>
              <a:ext uri="{FF2B5EF4-FFF2-40B4-BE49-F238E27FC236}">
                <a16:creationId xmlns:a16="http://schemas.microsoft.com/office/drawing/2014/main" id="{8033FFF3-9640-44E9-885D-34435D6C890F}"/>
              </a:ext>
            </a:extLst>
          </p:cNvPr>
          <p:cNvSpPr>
            <a:spLocks noGrp="1"/>
          </p:cNvSpPr>
          <p:nvPr>
            <p:ph type="body" sz="quarter" idx="19" hasCustomPrompt="1"/>
          </p:nvPr>
        </p:nvSpPr>
        <p:spPr>
          <a:xfrm>
            <a:off x="1291431" y="340338"/>
            <a:ext cx="9609137" cy="1243012"/>
          </a:xfrm>
        </p:spPr>
        <p:txBody>
          <a:bodyPr>
            <a:normAutofit/>
          </a:bodyPr>
          <a:lstStyle>
            <a:lvl1pPr marL="0" indent="0">
              <a:buNone/>
              <a:defRPr sz="4400" b="1">
                <a:solidFill>
                  <a:srgbClr val="214154"/>
                </a:solidFill>
                <a:latin typeface="+mn-lt"/>
              </a:defRPr>
            </a:lvl1pPr>
          </a:lstStyle>
          <a:p>
            <a:pPr lvl="0"/>
            <a:r>
              <a:rPr lang="en-US" dirty="0"/>
              <a:t>Click to edit title</a:t>
            </a:r>
          </a:p>
        </p:txBody>
      </p:sp>
    </p:spTree>
    <p:extLst>
      <p:ext uri="{BB962C8B-B14F-4D97-AF65-F5344CB8AC3E}">
        <p14:creationId xmlns:p14="http://schemas.microsoft.com/office/powerpoint/2010/main" val="361963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BF0D7-D9A7-4697-A3C6-6E2EE56B72A2}"/>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3" name="Footer Placeholder 2">
            <a:extLst>
              <a:ext uri="{FF2B5EF4-FFF2-40B4-BE49-F238E27FC236}">
                <a16:creationId xmlns:a16="http://schemas.microsoft.com/office/drawing/2014/main" id="{1BF26DCD-AC76-4D2B-9AF1-66BFDEE9BEB3}"/>
              </a:ext>
            </a:extLst>
          </p:cNvPr>
          <p:cNvSpPr>
            <a:spLocks noGrp="1"/>
          </p:cNvSpPr>
          <p:nvPr>
            <p:ph type="ftr" sz="quarter" idx="11"/>
          </p:nvPr>
        </p:nvSpPr>
        <p:spPr/>
        <p:txBody>
          <a:bodyPr/>
          <a:lstStyle/>
          <a:p>
            <a:r>
              <a:rPr lang="en-US" dirty="0"/>
              <a:t>2019 National Safety Engineer Peer Exchange</a:t>
            </a:r>
          </a:p>
        </p:txBody>
      </p:sp>
      <p:sp>
        <p:nvSpPr>
          <p:cNvPr id="4" name="Slide Number Placeholder 3">
            <a:extLst>
              <a:ext uri="{FF2B5EF4-FFF2-40B4-BE49-F238E27FC236}">
                <a16:creationId xmlns:a16="http://schemas.microsoft.com/office/drawing/2014/main" id="{6B3AD793-C815-4572-B5D0-6B18300D736A}"/>
              </a:ext>
            </a:extLst>
          </p:cNvPr>
          <p:cNvSpPr>
            <a:spLocks noGrp="1"/>
          </p:cNvSpPr>
          <p:nvPr>
            <p:ph type="sldNum" sz="quarter" idx="12"/>
          </p:nvPr>
        </p:nvSpPr>
        <p:spPr/>
        <p:txBody>
          <a:bodyPr/>
          <a:lstStyle/>
          <a:p>
            <a:fld id="{69A3A46A-B388-4F79-8583-D4AA6A04E796}" type="slidenum">
              <a:rPr lang="en-US" smtClean="0"/>
              <a:t>‹#›</a:t>
            </a:fld>
            <a:endParaRPr lang="en-US"/>
          </a:p>
        </p:txBody>
      </p:sp>
      <p:sp>
        <p:nvSpPr>
          <p:cNvPr id="22" name="Rectangle 21">
            <a:extLst>
              <a:ext uri="{FF2B5EF4-FFF2-40B4-BE49-F238E27FC236}">
                <a16:creationId xmlns:a16="http://schemas.microsoft.com/office/drawing/2014/main" id="{6DD90AC5-9834-4EFF-AD46-3979BF0A7D84}"/>
              </a:ext>
            </a:extLst>
          </p:cNvPr>
          <p:cNvSpPr/>
          <p:nvPr userDrawn="1"/>
        </p:nvSpPr>
        <p:spPr>
          <a:xfrm>
            <a:off x="3035904" y="1245679"/>
            <a:ext cx="5661498" cy="3813243"/>
          </a:xfrm>
          <a:prstGeom prst="rect">
            <a:avLst/>
          </a:prstGeom>
          <a:solidFill>
            <a:srgbClr val="CFE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A9FD708-ADA0-4A50-A55D-9B4E4AC63CFA}"/>
              </a:ext>
            </a:extLst>
          </p:cNvPr>
          <p:cNvSpPr/>
          <p:nvPr userDrawn="1"/>
        </p:nvSpPr>
        <p:spPr>
          <a:xfrm>
            <a:off x="0" y="0"/>
            <a:ext cx="5661498" cy="1065115"/>
          </a:xfrm>
          <a:prstGeom prst="rect">
            <a:avLst/>
          </a:prstGeom>
          <a:solidFill>
            <a:srgbClr val="227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52F7A3-7EE7-4DDA-83B2-81F3C1604FBC}"/>
              </a:ext>
            </a:extLst>
          </p:cNvPr>
          <p:cNvSpPr/>
          <p:nvPr userDrawn="1"/>
        </p:nvSpPr>
        <p:spPr>
          <a:xfrm>
            <a:off x="4864" y="1245679"/>
            <a:ext cx="2772786" cy="4911930"/>
          </a:xfrm>
          <a:prstGeom prst="rect">
            <a:avLst/>
          </a:prstGeom>
          <a:solidFill>
            <a:srgbClr val="7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892824-E12F-4269-85A8-0BBBF8EDF281}"/>
              </a:ext>
            </a:extLst>
          </p:cNvPr>
          <p:cNvSpPr/>
          <p:nvPr userDrawn="1"/>
        </p:nvSpPr>
        <p:spPr>
          <a:xfrm>
            <a:off x="3035904" y="5278844"/>
            <a:ext cx="2772786" cy="883292"/>
          </a:xfrm>
          <a:prstGeom prst="rect">
            <a:avLst/>
          </a:prstGeom>
          <a:solidFill>
            <a:srgbClr val="26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E1BDB87-3657-4738-A6E4-3218E7717AF2}"/>
              </a:ext>
            </a:extLst>
          </p:cNvPr>
          <p:cNvSpPr/>
          <p:nvPr userDrawn="1"/>
        </p:nvSpPr>
        <p:spPr>
          <a:xfrm>
            <a:off x="6057216" y="5274317"/>
            <a:ext cx="2640186" cy="883292"/>
          </a:xfrm>
          <a:prstGeom prst="rect">
            <a:avLst/>
          </a:prstGeom>
          <a:solidFill>
            <a:srgbClr val="76A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B92B569-630F-4548-94D6-4CBF3EC8CCB8}"/>
              </a:ext>
            </a:extLst>
          </p:cNvPr>
          <p:cNvSpPr/>
          <p:nvPr userDrawn="1"/>
        </p:nvSpPr>
        <p:spPr>
          <a:xfrm>
            <a:off x="5889754" y="2699"/>
            <a:ext cx="6302246" cy="1062416"/>
          </a:xfrm>
          <a:prstGeom prst="rect">
            <a:avLst/>
          </a:prstGeom>
          <a:solidFill>
            <a:srgbClr val="7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398C67-E44D-4F3E-9BF4-6EF65C283B1C}"/>
              </a:ext>
            </a:extLst>
          </p:cNvPr>
          <p:cNvSpPr/>
          <p:nvPr userDrawn="1"/>
        </p:nvSpPr>
        <p:spPr>
          <a:xfrm>
            <a:off x="8945928" y="3025301"/>
            <a:ext cx="3231480" cy="3112761"/>
          </a:xfrm>
          <a:prstGeom prst="rect">
            <a:avLst/>
          </a:prstGeom>
          <a:solidFill>
            <a:srgbClr val="21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E938144-503A-4035-9428-4E52B52E5E93}"/>
              </a:ext>
            </a:extLst>
          </p:cNvPr>
          <p:cNvSpPr/>
          <p:nvPr userDrawn="1"/>
        </p:nvSpPr>
        <p:spPr>
          <a:xfrm>
            <a:off x="8917033" y="1244044"/>
            <a:ext cx="3231480" cy="1516956"/>
          </a:xfrm>
          <a:prstGeom prst="rect">
            <a:avLst/>
          </a:prstGeom>
          <a:solidFill>
            <a:srgbClr val="227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7061534A-C49C-4D3A-89B5-65EE5ABA3E85}"/>
              </a:ext>
            </a:extLst>
          </p:cNvPr>
          <p:cNvCxnSpPr>
            <a:cxnSpLocks/>
          </p:cNvCxnSpPr>
          <p:nvPr userDrawn="1"/>
        </p:nvCxnSpPr>
        <p:spPr>
          <a:xfrm>
            <a:off x="0" y="1157591"/>
            <a:ext cx="8813260" cy="4017524"/>
          </a:xfrm>
          <a:prstGeom prst="bentConnector3">
            <a:avLst>
              <a:gd name="adj1" fmla="val 33002"/>
            </a:avLst>
          </a:prstGeom>
          <a:ln w="19050">
            <a:solidFill>
              <a:srgbClr val="8E8E8E"/>
            </a:solidFill>
            <a:prstDash val="dash"/>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669DE90C-9A0A-43C5-A1DF-05E0B29FE1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4230" y="4512431"/>
            <a:ext cx="469248" cy="712285"/>
          </a:xfrm>
          <a:prstGeom prst="rect">
            <a:avLst/>
          </a:prstGeom>
        </p:spPr>
      </p:pic>
      <p:sp>
        <p:nvSpPr>
          <p:cNvPr id="6" name="Text Placeholder 5">
            <a:extLst>
              <a:ext uri="{FF2B5EF4-FFF2-40B4-BE49-F238E27FC236}">
                <a16:creationId xmlns:a16="http://schemas.microsoft.com/office/drawing/2014/main" id="{95BB81CA-580D-4DE7-B8E5-0F7FE96DFB26}"/>
              </a:ext>
            </a:extLst>
          </p:cNvPr>
          <p:cNvSpPr>
            <a:spLocks noGrp="1"/>
          </p:cNvSpPr>
          <p:nvPr>
            <p:ph type="body" sz="quarter" idx="13" hasCustomPrompt="1"/>
          </p:nvPr>
        </p:nvSpPr>
        <p:spPr>
          <a:xfrm>
            <a:off x="3221038" y="1812175"/>
            <a:ext cx="5283200" cy="2626475"/>
          </a:xfrm>
        </p:spPr>
        <p:txBody>
          <a:bodyPr anchor="ctr">
            <a:normAutofit/>
          </a:bodyPr>
          <a:lstStyle>
            <a:lvl1pPr marL="0" indent="0" algn="ctr">
              <a:buNone/>
              <a:defRPr sz="1800" b="1">
                <a:solidFill>
                  <a:srgbClr val="265961"/>
                </a:solidFill>
              </a:defRPr>
            </a:lvl1pPr>
            <a:lvl2pPr marL="457200" indent="0" algn="ctr">
              <a:buNone/>
              <a:defRPr sz="1800" b="1">
                <a:solidFill>
                  <a:srgbClr val="227066"/>
                </a:solidFill>
              </a:defRPr>
            </a:lvl2pPr>
            <a:lvl3pPr marL="914400" indent="0" algn="ctr">
              <a:buNone/>
              <a:defRPr sz="1800" b="1">
                <a:solidFill>
                  <a:srgbClr val="227066"/>
                </a:solidFill>
              </a:defRPr>
            </a:lvl3pPr>
            <a:lvl4pPr marL="1371600" indent="0" algn="ctr">
              <a:buNone/>
              <a:defRPr sz="1800" b="1">
                <a:solidFill>
                  <a:srgbClr val="227066"/>
                </a:solidFill>
              </a:defRPr>
            </a:lvl4pPr>
            <a:lvl5pPr marL="1828800" indent="0" algn="ctr">
              <a:buNone/>
              <a:defRPr sz="1800" b="1">
                <a:solidFill>
                  <a:srgbClr val="227066"/>
                </a:solidFill>
              </a:defRPr>
            </a:lvl5pPr>
          </a:lstStyle>
          <a:p>
            <a:pPr lvl="0"/>
            <a:r>
              <a:rPr lang="en-US" dirty="0"/>
              <a:t>Pull out Quote</a:t>
            </a:r>
          </a:p>
          <a:p>
            <a:pPr lvl="0"/>
            <a:r>
              <a:rPr lang="en-US" dirty="0"/>
              <a:t>Text Here</a:t>
            </a:r>
          </a:p>
        </p:txBody>
      </p:sp>
    </p:spTree>
    <p:extLst>
      <p:ext uri="{BB962C8B-B14F-4D97-AF65-F5344CB8AC3E}">
        <p14:creationId xmlns:p14="http://schemas.microsoft.com/office/powerpoint/2010/main" val="86402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047598C-6CA4-482A-849B-EB19961C9A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696" y="2148770"/>
            <a:ext cx="1031077" cy="1565102"/>
          </a:xfrm>
          <a:prstGeom prst="rect">
            <a:avLst/>
          </a:prstGeom>
        </p:spPr>
      </p:pic>
      <p:pic>
        <p:nvPicPr>
          <p:cNvPr id="17" name="Picture 16">
            <a:extLst>
              <a:ext uri="{FF2B5EF4-FFF2-40B4-BE49-F238E27FC236}">
                <a16:creationId xmlns:a16="http://schemas.microsoft.com/office/drawing/2014/main" id="{43F58576-42D0-4D07-BB2A-BB83FCB8A0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2443" y="2148770"/>
            <a:ext cx="1031077" cy="1565102"/>
          </a:xfrm>
          <a:prstGeom prst="rect">
            <a:avLst/>
          </a:prstGeom>
        </p:spPr>
      </p:pic>
      <p:pic>
        <p:nvPicPr>
          <p:cNvPr id="18" name="Picture 17">
            <a:extLst>
              <a:ext uri="{FF2B5EF4-FFF2-40B4-BE49-F238E27FC236}">
                <a16:creationId xmlns:a16="http://schemas.microsoft.com/office/drawing/2014/main" id="{72FA782D-1F31-4A96-B549-D9260856A5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90" y="2148770"/>
            <a:ext cx="1031077" cy="1565102"/>
          </a:xfrm>
          <a:prstGeom prst="rect">
            <a:avLst/>
          </a:prstGeom>
        </p:spPr>
      </p:pic>
      <p:pic>
        <p:nvPicPr>
          <p:cNvPr id="19" name="Picture 18">
            <a:extLst>
              <a:ext uri="{FF2B5EF4-FFF2-40B4-BE49-F238E27FC236}">
                <a16:creationId xmlns:a16="http://schemas.microsoft.com/office/drawing/2014/main" id="{64C7E451-46D1-4927-8334-5CC5C0D031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80948" y="2148770"/>
            <a:ext cx="1030104" cy="1563624"/>
          </a:xfrm>
          <a:prstGeom prst="rect">
            <a:avLst/>
          </a:prstGeom>
        </p:spPr>
      </p:pic>
      <p:pic>
        <p:nvPicPr>
          <p:cNvPr id="20" name="Picture 19">
            <a:extLst>
              <a:ext uri="{FF2B5EF4-FFF2-40B4-BE49-F238E27FC236}">
                <a16:creationId xmlns:a16="http://schemas.microsoft.com/office/drawing/2014/main" id="{BCA498DF-70DE-4ED3-9019-7D3CA993BA3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63068" y="5067937"/>
            <a:ext cx="2804166" cy="1475235"/>
          </a:xfrm>
          <a:prstGeom prst="rect">
            <a:avLst/>
          </a:prstGeom>
        </p:spPr>
      </p:pic>
      <p:grpSp>
        <p:nvGrpSpPr>
          <p:cNvPr id="6" name="Group 5">
            <a:extLst>
              <a:ext uri="{FF2B5EF4-FFF2-40B4-BE49-F238E27FC236}">
                <a16:creationId xmlns:a16="http://schemas.microsoft.com/office/drawing/2014/main" id="{C401DF0B-18F8-41D5-A300-D367E29E4379}"/>
              </a:ext>
            </a:extLst>
          </p:cNvPr>
          <p:cNvGrpSpPr/>
          <p:nvPr userDrawn="1"/>
        </p:nvGrpSpPr>
        <p:grpSpPr>
          <a:xfrm>
            <a:off x="0" y="4212076"/>
            <a:ext cx="12192000" cy="573933"/>
            <a:chOff x="0" y="4212076"/>
            <a:chExt cx="12192000" cy="573933"/>
          </a:xfrm>
        </p:grpSpPr>
        <p:sp>
          <p:nvSpPr>
            <p:cNvPr id="21" name="Rectangle 20">
              <a:extLst>
                <a:ext uri="{FF2B5EF4-FFF2-40B4-BE49-F238E27FC236}">
                  <a16:creationId xmlns:a16="http://schemas.microsoft.com/office/drawing/2014/main" id="{F4C667FB-4C93-4A3B-8E58-4FDA4C352CD9}"/>
                </a:ext>
              </a:extLst>
            </p:cNvPr>
            <p:cNvSpPr/>
            <p:nvPr userDrawn="1"/>
          </p:nvSpPr>
          <p:spPr>
            <a:xfrm>
              <a:off x="0" y="4212076"/>
              <a:ext cx="12192000" cy="573933"/>
            </a:xfrm>
            <a:prstGeom prst="rect">
              <a:avLst/>
            </a:prstGeom>
            <a:solidFill>
              <a:srgbClr val="21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57DB20E9-1388-42D5-A830-C5E94A937833}"/>
                </a:ext>
              </a:extLst>
            </p:cNvPr>
            <p:cNvCxnSpPr>
              <a:cxnSpLocks/>
              <a:stCxn id="21" idx="1"/>
              <a:endCxn id="21" idx="3"/>
            </p:cNvCxnSpPr>
            <p:nvPr userDrawn="1"/>
          </p:nvCxnSpPr>
          <p:spPr>
            <a:xfrm>
              <a:off x="0" y="4499043"/>
              <a:ext cx="12192000" cy="0"/>
            </a:xfrm>
            <a:prstGeom prst="line">
              <a:avLst/>
            </a:prstGeom>
            <a:ln w="34925" cap="flat" cmpd="sng" algn="ctr">
              <a:solidFill>
                <a:srgbClr val="CFE0C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33" name="Picture 32">
            <a:extLst>
              <a:ext uri="{FF2B5EF4-FFF2-40B4-BE49-F238E27FC236}">
                <a16:creationId xmlns:a16="http://schemas.microsoft.com/office/drawing/2014/main" id="{A8C9C115-55E5-441A-A96A-77DF73A0392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5343" y="563104"/>
            <a:ext cx="3830758" cy="1087462"/>
          </a:xfrm>
          <a:prstGeom prst="rect">
            <a:avLst/>
          </a:prstGeom>
        </p:spPr>
      </p:pic>
      <p:sp>
        <p:nvSpPr>
          <p:cNvPr id="5" name="TextBox 4">
            <a:extLst>
              <a:ext uri="{FF2B5EF4-FFF2-40B4-BE49-F238E27FC236}">
                <a16:creationId xmlns:a16="http://schemas.microsoft.com/office/drawing/2014/main" id="{D84EC808-E87C-4274-A79F-5690F7789D59}"/>
              </a:ext>
            </a:extLst>
          </p:cNvPr>
          <p:cNvSpPr txBox="1"/>
          <p:nvPr userDrawn="1"/>
        </p:nvSpPr>
        <p:spPr>
          <a:xfrm>
            <a:off x="7147931" y="211873"/>
            <a:ext cx="4716966" cy="369332"/>
          </a:xfrm>
          <a:prstGeom prst="rect">
            <a:avLst/>
          </a:prstGeom>
          <a:noFill/>
        </p:spPr>
        <p:txBody>
          <a:bodyPr wrap="square" rtlCol="0">
            <a:spAutoFit/>
          </a:bodyPr>
          <a:lstStyle/>
          <a:p>
            <a:r>
              <a:rPr lang="en-US" dirty="0"/>
              <a:t>EXTRA GRAPHICS TO GRAB IF NEEDED</a:t>
            </a:r>
          </a:p>
        </p:txBody>
      </p:sp>
      <p:pic>
        <p:nvPicPr>
          <p:cNvPr id="3" name="Picture 2">
            <a:extLst>
              <a:ext uri="{FF2B5EF4-FFF2-40B4-BE49-F238E27FC236}">
                <a16:creationId xmlns:a16="http://schemas.microsoft.com/office/drawing/2014/main" id="{0E3204BC-C41F-4357-9C00-70E0AB305FB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82682" y="839134"/>
            <a:ext cx="1907769" cy="1907769"/>
          </a:xfrm>
          <a:prstGeom prst="rect">
            <a:avLst/>
          </a:prstGeom>
        </p:spPr>
      </p:pic>
      <p:pic>
        <p:nvPicPr>
          <p:cNvPr id="7" name="Picture 6">
            <a:extLst>
              <a:ext uri="{FF2B5EF4-FFF2-40B4-BE49-F238E27FC236}">
                <a16:creationId xmlns:a16="http://schemas.microsoft.com/office/drawing/2014/main" id="{F21ED87E-21C2-49C6-86E0-D814C6D7EA5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3913" y="4844346"/>
            <a:ext cx="1924018" cy="1922416"/>
          </a:xfrm>
          <a:prstGeom prst="rect">
            <a:avLst/>
          </a:prstGeom>
        </p:spPr>
      </p:pic>
      <p:pic>
        <p:nvPicPr>
          <p:cNvPr id="9" name="Picture 8">
            <a:extLst>
              <a:ext uri="{FF2B5EF4-FFF2-40B4-BE49-F238E27FC236}">
                <a16:creationId xmlns:a16="http://schemas.microsoft.com/office/drawing/2014/main" id="{6B0B0A91-21F7-455D-86E3-EC8777EE42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8901" y="877031"/>
            <a:ext cx="1909360" cy="1907770"/>
          </a:xfrm>
          <a:prstGeom prst="rect">
            <a:avLst/>
          </a:prstGeom>
        </p:spPr>
      </p:pic>
      <p:pic>
        <p:nvPicPr>
          <p:cNvPr id="11" name="Picture 10">
            <a:extLst>
              <a:ext uri="{FF2B5EF4-FFF2-40B4-BE49-F238E27FC236}">
                <a16:creationId xmlns:a16="http://schemas.microsoft.com/office/drawing/2014/main" id="{433C849D-5DA7-4D15-85E2-A33F5973912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345719" y="4844347"/>
            <a:ext cx="1924018" cy="1922416"/>
          </a:xfrm>
          <a:prstGeom prst="rect">
            <a:avLst/>
          </a:prstGeom>
        </p:spPr>
      </p:pic>
    </p:spTree>
    <p:extLst>
      <p:ext uri="{BB962C8B-B14F-4D97-AF65-F5344CB8AC3E}">
        <p14:creationId xmlns:p14="http://schemas.microsoft.com/office/powerpoint/2010/main" val="307456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er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889AA3-E3F0-4EE2-BFBA-690E427EBE78}"/>
              </a:ext>
            </a:extLst>
          </p:cNvPr>
          <p:cNvSpPr/>
          <p:nvPr userDrawn="1"/>
        </p:nvSpPr>
        <p:spPr>
          <a:xfrm>
            <a:off x="0" y="0"/>
            <a:ext cx="12192000" cy="6858000"/>
          </a:xfrm>
          <a:prstGeom prst="rect">
            <a:avLst/>
          </a:prstGeom>
          <a:gradFill flip="none" rotWithShape="1">
            <a:gsLst>
              <a:gs pos="39000">
                <a:schemeClr val="bg1"/>
              </a:gs>
              <a:gs pos="100000">
                <a:srgbClr val="CFE0C3">
                  <a:lumMod val="91000"/>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5F68B-FE53-4E78-9864-59BE4BF8C00F}"/>
              </a:ext>
            </a:extLst>
          </p:cNvPr>
          <p:cNvSpPr>
            <a:spLocks noGrp="1"/>
          </p:cNvSpPr>
          <p:nvPr>
            <p:ph type="title" hasCustomPrompt="1"/>
          </p:nvPr>
        </p:nvSpPr>
        <p:spPr>
          <a:xfrm>
            <a:off x="1715401" y="654613"/>
            <a:ext cx="9675600" cy="2039949"/>
          </a:xfrm>
        </p:spPr>
        <p:txBody>
          <a:bodyPr/>
          <a:lstStyle>
            <a:lvl1pPr algn="ctr">
              <a:defRPr/>
            </a:lvl1pPr>
          </a:lstStyle>
          <a:p>
            <a:r>
              <a:rPr lang="en-US" dirty="0"/>
              <a:t>Presentation Title</a:t>
            </a:r>
          </a:p>
        </p:txBody>
      </p:sp>
      <p:sp>
        <p:nvSpPr>
          <p:cNvPr id="3" name="Content Placeholder 2">
            <a:extLst>
              <a:ext uri="{FF2B5EF4-FFF2-40B4-BE49-F238E27FC236}">
                <a16:creationId xmlns:a16="http://schemas.microsoft.com/office/drawing/2014/main" id="{3ABA181C-8F96-46D6-844E-02992C1590EA}"/>
              </a:ext>
            </a:extLst>
          </p:cNvPr>
          <p:cNvSpPr>
            <a:spLocks noGrp="1"/>
          </p:cNvSpPr>
          <p:nvPr>
            <p:ph idx="1" hasCustomPrompt="1"/>
          </p:nvPr>
        </p:nvSpPr>
        <p:spPr>
          <a:xfrm>
            <a:off x="3445861" y="5497518"/>
            <a:ext cx="6214681" cy="572542"/>
          </a:xfrm>
        </p:spPr>
        <p:txBody>
          <a:bodyPr/>
          <a:lstStyle>
            <a:lvl1pPr marL="0" indent="0" algn="ctr">
              <a:buNone/>
              <a:defRPr/>
            </a:lvl1pPr>
          </a:lstStyle>
          <a:p>
            <a:pPr lvl="0"/>
            <a:r>
              <a:rPr lang="en-US" dirty="0"/>
              <a:t>Presenter Name, State</a:t>
            </a:r>
          </a:p>
        </p:txBody>
      </p:sp>
      <p:sp>
        <p:nvSpPr>
          <p:cNvPr id="4" name="Date Placeholder 3">
            <a:extLst>
              <a:ext uri="{FF2B5EF4-FFF2-40B4-BE49-F238E27FC236}">
                <a16:creationId xmlns:a16="http://schemas.microsoft.com/office/drawing/2014/main" id="{97A57917-0A8C-47B9-87E6-C20BDA04995F}"/>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5" name="Footer Placeholder 4">
            <a:extLst>
              <a:ext uri="{FF2B5EF4-FFF2-40B4-BE49-F238E27FC236}">
                <a16:creationId xmlns:a16="http://schemas.microsoft.com/office/drawing/2014/main" id="{F6CF3C05-07AD-4377-B0B7-C7C608C2C716}"/>
              </a:ext>
            </a:extLst>
          </p:cNvPr>
          <p:cNvSpPr>
            <a:spLocks noGrp="1"/>
          </p:cNvSpPr>
          <p:nvPr>
            <p:ph type="ftr" sz="quarter" idx="11"/>
          </p:nvPr>
        </p:nvSpPr>
        <p:spPr/>
        <p:txBody>
          <a:bodyPr/>
          <a:lstStyle/>
          <a:p>
            <a:r>
              <a:rPr lang="en-US" dirty="0"/>
              <a:t>2019 National Safety Engineer Peer Exchange</a:t>
            </a:r>
          </a:p>
        </p:txBody>
      </p:sp>
      <p:sp>
        <p:nvSpPr>
          <p:cNvPr id="6" name="Slide Number Placeholder 5">
            <a:extLst>
              <a:ext uri="{FF2B5EF4-FFF2-40B4-BE49-F238E27FC236}">
                <a16:creationId xmlns:a16="http://schemas.microsoft.com/office/drawing/2014/main" id="{75490F59-DD67-4649-8410-925C2150731F}"/>
              </a:ext>
            </a:extLst>
          </p:cNvPr>
          <p:cNvSpPr>
            <a:spLocks noGrp="1"/>
          </p:cNvSpPr>
          <p:nvPr>
            <p:ph type="sldNum" sz="quarter" idx="12"/>
          </p:nvPr>
        </p:nvSpPr>
        <p:spPr/>
        <p:txBody>
          <a:bodyPr/>
          <a:lstStyle/>
          <a:p>
            <a:fld id="{69A3A46A-B388-4F79-8583-D4AA6A04E796}" type="slidenum">
              <a:rPr lang="en-US" smtClean="0"/>
              <a:t>‹#›</a:t>
            </a:fld>
            <a:endParaRPr lang="en-US"/>
          </a:p>
        </p:txBody>
      </p:sp>
      <p:sp>
        <p:nvSpPr>
          <p:cNvPr id="8" name="Picture Placeholder 7">
            <a:extLst>
              <a:ext uri="{FF2B5EF4-FFF2-40B4-BE49-F238E27FC236}">
                <a16:creationId xmlns:a16="http://schemas.microsoft.com/office/drawing/2014/main" id="{BBFFB360-65AC-43DB-AF08-05833BBDA956}"/>
              </a:ext>
            </a:extLst>
          </p:cNvPr>
          <p:cNvSpPr>
            <a:spLocks noGrp="1"/>
          </p:cNvSpPr>
          <p:nvPr>
            <p:ph type="pic" sz="quarter" idx="13" hasCustomPrompt="1"/>
          </p:nvPr>
        </p:nvSpPr>
        <p:spPr>
          <a:xfrm>
            <a:off x="5642770" y="3155685"/>
            <a:ext cx="1820862" cy="2198688"/>
          </a:xfrm>
        </p:spPr>
        <p:txBody>
          <a:bodyPr>
            <a:normAutofit/>
          </a:bodyPr>
          <a:lstStyle>
            <a:lvl1pPr marL="0" indent="0" algn="ctr">
              <a:buNone/>
              <a:defRPr sz="1400"/>
            </a:lvl1pPr>
          </a:lstStyle>
          <a:p>
            <a:r>
              <a:rPr lang="en-US" dirty="0"/>
              <a:t>Picture placeholder</a:t>
            </a:r>
          </a:p>
        </p:txBody>
      </p:sp>
    </p:spTree>
    <p:extLst>
      <p:ext uri="{BB962C8B-B14F-4D97-AF65-F5344CB8AC3E}">
        <p14:creationId xmlns:p14="http://schemas.microsoft.com/office/powerpoint/2010/main" val="58183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889AA3-E3F0-4EE2-BFBA-690E427EBE78}"/>
              </a:ext>
            </a:extLst>
          </p:cNvPr>
          <p:cNvSpPr/>
          <p:nvPr userDrawn="1"/>
        </p:nvSpPr>
        <p:spPr>
          <a:xfrm>
            <a:off x="0" y="0"/>
            <a:ext cx="12192000" cy="6858000"/>
          </a:xfrm>
          <a:prstGeom prst="rect">
            <a:avLst/>
          </a:prstGeom>
          <a:gradFill flip="none" rotWithShape="1">
            <a:gsLst>
              <a:gs pos="39000">
                <a:schemeClr val="bg1"/>
              </a:gs>
              <a:gs pos="100000">
                <a:srgbClr val="CFE0C3">
                  <a:lumMod val="91000"/>
                  <a:alpha val="4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5F68B-FE53-4E78-9864-59BE4BF8C00F}"/>
              </a:ext>
            </a:extLst>
          </p:cNvPr>
          <p:cNvSpPr>
            <a:spLocks noGrp="1"/>
          </p:cNvSpPr>
          <p:nvPr>
            <p:ph type="title"/>
          </p:nvPr>
        </p:nvSpPr>
        <p:spPr>
          <a:xfrm>
            <a:off x="1295401" y="375054"/>
            <a:ext cx="967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ABA181C-8F96-46D6-844E-02992C1590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57917-0A8C-47B9-87E6-C20BDA04995F}"/>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5" name="Footer Placeholder 4">
            <a:extLst>
              <a:ext uri="{FF2B5EF4-FFF2-40B4-BE49-F238E27FC236}">
                <a16:creationId xmlns:a16="http://schemas.microsoft.com/office/drawing/2014/main" id="{F6CF3C05-07AD-4377-B0B7-C7C608C2C716}"/>
              </a:ext>
            </a:extLst>
          </p:cNvPr>
          <p:cNvSpPr>
            <a:spLocks noGrp="1"/>
          </p:cNvSpPr>
          <p:nvPr>
            <p:ph type="ftr" sz="quarter" idx="11"/>
          </p:nvPr>
        </p:nvSpPr>
        <p:spPr/>
        <p:txBody>
          <a:bodyPr/>
          <a:lstStyle/>
          <a:p>
            <a:r>
              <a:rPr lang="en-US" dirty="0"/>
              <a:t>2019 National Safety Engineer Peer Exchange</a:t>
            </a:r>
          </a:p>
        </p:txBody>
      </p:sp>
      <p:sp>
        <p:nvSpPr>
          <p:cNvPr id="6" name="Slide Number Placeholder 5">
            <a:extLst>
              <a:ext uri="{FF2B5EF4-FFF2-40B4-BE49-F238E27FC236}">
                <a16:creationId xmlns:a16="http://schemas.microsoft.com/office/drawing/2014/main" id="{75490F59-DD67-4649-8410-925C2150731F}"/>
              </a:ext>
            </a:extLst>
          </p:cNvPr>
          <p:cNvSpPr>
            <a:spLocks noGrp="1"/>
          </p:cNvSpPr>
          <p:nvPr>
            <p:ph type="sldNum" sz="quarter" idx="12"/>
          </p:nvPr>
        </p:nvSpPr>
        <p:spPr/>
        <p:txBody>
          <a:bodyPr/>
          <a:lstStyle/>
          <a:p>
            <a:fld id="{69A3A46A-B388-4F79-8583-D4AA6A04E796}" type="slidenum">
              <a:rPr lang="en-US" smtClean="0"/>
              <a:t>‹#›</a:t>
            </a:fld>
            <a:endParaRPr lang="en-US"/>
          </a:p>
        </p:txBody>
      </p:sp>
    </p:spTree>
    <p:extLst>
      <p:ext uri="{BB962C8B-B14F-4D97-AF65-F5344CB8AC3E}">
        <p14:creationId xmlns:p14="http://schemas.microsoft.com/office/powerpoint/2010/main" val="71092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BC26B7-39F4-4FD8-8702-1D9B9BE9D90C}"/>
              </a:ext>
            </a:extLst>
          </p:cNvPr>
          <p:cNvSpPr/>
          <p:nvPr userDrawn="1"/>
        </p:nvSpPr>
        <p:spPr>
          <a:xfrm>
            <a:off x="0" y="0"/>
            <a:ext cx="12192000" cy="6858000"/>
          </a:xfrm>
          <a:prstGeom prst="rect">
            <a:avLst/>
          </a:prstGeom>
          <a:gradFill flip="none" rotWithShape="1">
            <a:gsLst>
              <a:gs pos="39000">
                <a:schemeClr val="bg1"/>
              </a:gs>
              <a:gs pos="100000">
                <a:srgbClr val="CFE0C3">
                  <a:lumMod val="91000"/>
                  <a:alpha val="4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E97F3A-E163-41A0-9968-570F19AAE8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7FA80-F080-4E64-8612-B936FD6998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99DF74-22CE-4CB6-83BA-B6FCB96BB696}"/>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6" name="Footer Placeholder 5">
            <a:extLst>
              <a:ext uri="{FF2B5EF4-FFF2-40B4-BE49-F238E27FC236}">
                <a16:creationId xmlns:a16="http://schemas.microsoft.com/office/drawing/2014/main" id="{F2B8E5E9-2796-4732-BFB9-0BEF0A474167}"/>
              </a:ext>
            </a:extLst>
          </p:cNvPr>
          <p:cNvSpPr>
            <a:spLocks noGrp="1"/>
          </p:cNvSpPr>
          <p:nvPr>
            <p:ph type="ftr" sz="quarter" idx="11"/>
          </p:nvPr>
        </p:nvSpPr>
        <p:spPr/>
        <p:txBody>
          <a:bodyPr/>
          <a:lstStyle/>
          <a:p>
            <a:r>
              <a:rPr lang="en-US" dirty="0"/>
              <a:t>2019 National Safety Engineer Peer Exchange</a:t>
            </a:r>
          </a:p>
        </p:txBody>
      </p:sp>
      <p:sp>
        <p:nvSpPr>
          <p:cNvPr id="7" name="Slide Number Placeholder 6">
            <a:extLst>
              <a:ext uri="{FF2B5EF4-FFF2-40B4-BE49-F238E27FC236}">
                <a16:creationId xmlns:a16="http://schemas.microsoft.com/office/drawing/2014/main" id="{93D15325-5661-4FCE-929A-57F79AF05048}"/>
              </a:ext>
            </a:extLst>
          </p:cNvPr>
          <p:cNvSpPr>
            <a:spLocks noGrp="1"/>
          </p:cNvSpPr>
          <p:nvPr>
            <p:ph type="sldNum" sz="quarter" idx="12"/>
          </p:nvPr>
        </p:nvSpPr>
        <p:spPr/>
        <p:txBody>
          <a:bodyPr/>
          <a:lstStyle/>
          <a:p>
            <a:fld id="{69A3A46A-B388-4F79-8583-D4AA6A04E796}" type="slidenum">
              <a:rPr lang="en-US" smtClean="0"/>
              <a:t>‹#›</a:t>
            </a:fld>
            <a:endParaRPr lang="en-US"/>
          </a:p>
        </p:txBody>
      </p:sp>
      <p:sp>
        <p:nvSpPr>
          <p:cNvPr id="11" name="Title 1">
            <a:extLst>
              <a:ext uri="{FF2B5EF4-FFF2-40B4-BE49-F238E27FC236}">
                <a16:creationId xmlns:a16="http://schemas.microsoft.com/office/drawing/2014/main" id="{63005E89-CCA3-4AFD-9D8F-6FC3C7F33FE4}"/>
              </a:ext>
            </a:extLst>
          </p:cNvPr>
          <p:cNvSpPr>
            <a:spLocks noGrp="1"/>
          </p:cNvSpPr>
          <p:nvPr>
            <p:ph type="title"/>
          </p:nvPr>
        </p:nvSpPr>
        <p:spPr>
          <a:xfrm>
            <a:off x="1295401" y="375054"/>
            <a:ext cx="9675600" cy="1325563"/>
          </a:xfrm>
        </p:spPr>
        <p:txBody>
          <a:bodyPr/>
          <a:lstStyle/>
          <a:p>
            <a:r>
              <a:rPr lang="en-US" dirty="0"/>
              <a:t>Click to edit Master title style</a:t>
            </a:r>
          </a:p>
        </p:txBody>
      </p:sp>
    </p:spTree>
    <p:extLst>
      <p:ext uri="{BB962C8B-B14F-4D97-AF65-F5344CB8AC3E}">
        <p14:creationId xmlns:p14="http://schemas.microsoft.com/office/powerpoint/2010/main" val="253532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A11DAE-BB19-488A-BE8F-26363059DBAD}"/>
              </a:ext>
            </a:extLst>
          </p:cNvPr>
          <p:cNvSpPr/>
          <p:nvPr userDrawn="1"/>
        </p:nvSpPr>
        <p:spPr>
          <a:xfrm>
            <a:off x="0" y="0"/>
            <a:ext cx="12192000" cy="6858000"/>
          </a:xfrm>
          <a:prstGeom prst="rect">
            <a:avLst/>
          </a:prstGeom>
          <a:gradFill flip="none" rotWithShape="1">
            <a:gsLst>
              <a:gs pos="39000">
                <a:schemeClr val="bg1"/>
              </a:gs>
              <a:gs pos="100000">
                <a:srgbClr val="CFE0C3">
                  <a:lumMod val="91000"/>
                  <a:alpha val="4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49D8E-3A56-4AC0-B1B1-E27E33A08BE6}"/>
              </a:ext>
            </a:extLst>
          </p:cNvPr>
          <p:cNvSpPr>
            <a:spLocks noGrp="1"/>
          </p:cNvSpPr>
          <p:nvPr>
            <p:ph type="title"/>
          </p:nvPr>
        </p:nvSpPr>
        <p:spPr>
          <a:xfrm>
            <a:off x="1306713" y="987425"/>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49ED14C-92A8-41CF-B8EE-7740FAABD27F}"/>
              </a:ext>
            </a:extLst>
          </p:cNvPr>
          <p:cNvSpPr>
            <a:spLocks noGrp="1"/>
          </p:cNvSpPr>
          <p:nvPr>
            <p:ph idx="1"/>
          </p:nvPr>
        </p:nvSpPr>
        <p:spPr>
          <a:xfrm>
            <a:off x="565011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87EC44-A686-4B9C-9BC1-FCB463AEE94E}"/>
              </a:ext>
            </a:extLst>
          </p:cNvPr>
          <p:cNvSpPr>
            <a:spLocks noGrp="1"/>
          </p:cNvSpPr>
          <p:nvPr>
            <p:ph type="body" sz="half" idx="2"/>
          </p:nvPr>
        </p:nvSpPr>
        <p:spPr>
          <a:xfrm>
            <a:off x="1306713" y="2587625"/>
            <a:ext cx="3932237" cy="31575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1580FC-3824-46BA-BC59-78601B56D13F}"/>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6" name="Footer Placeholder 5">
            <a:extLst>
              <a:ext uri="{FF2B5EF4-FFF2-40B4-BE49-F238E27FC236}">
                <a16:creationId xmlns:a16="http://schemas.microsoft.com/office/drawing/2014/main" id="{7CA1DECF-169D-44AA-A822-D7725DA3B718}"/>
              </a:ext>
            </a:extLst>
          </p:cNvPr>
          <p:cNvSpPr>
            <a:spLocks noGrp="1"/>
          </p:cNvSpPr>
          <p:nvPr>
            <p:ph type="ftr" sz="quarter" idx="11"/>
          </p:nvPr>
        </p:nvSpPr>
        <p:spPr/>
        <p:txBody>
          <a:bodyPr/>
          <a:lstStyle/>
          <a:p>
            <a:r>
              <a:rPr lang="en-US" dirty="0"/>
              <a:t>2019 National Safety Engineer Peer Exchange</a:t>
            </a:r>
          </a:p>
        </p:txBody>
      </p:sp>
      <p:sp>
        <p:nvSpPr>
          <p:cNvPr id="7" name="Slide Number Placeholder 6">
            <a:extLst>
              <a:ext uri="{FF2B5EF4-FFF2-40B4-BE49-F238E27FC236}">
                <a16:creationId xmlns:a16="http://schemas.microsoft.com/office/drawing/2014/main" id="{C76E8F26-E5EF-41DD-B05E-3B46EED6B2FF}"/>
              </a:ext>
            </a:extLst>
          </p:cNvPr>
          <p:cNvSpPr>
            <a:spLocks noGrp="1"/>
          </p:cNvSpPr>
          <p:nvPr>
            <p:ph type="sldNum" sz="quarter" idx="12"/>
          </p:nvPr>
        </p:nvSpPr>
        <p:spPr/>
        <p:txBody>
          <a:bodyPr/>
          <a:lstStyle/>
          <a:p>
            <a:fld id="{69A3A46A-B388-4F79-8583-D4AA6A04E796}" type="slidenum">
              <a:rPr lang="en-US" smtClean="0"/>
              <a:t>‹#›</a:t>
            </a:fld>
            <a:endParaRPr lang="en-US"/>
          </a:p>
        </p:txBody>
      </p:sp>
    </p:spTree>
    <p:extLst>
      <p:ext uri="{BB962C8B-B14F-4D97-AF65-F5344CB8AC3E}">
        <p14:creationId xmlns:p14="http://schemas.microsoft.com/office/powerpoint/2010/main" val="46937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280E8E-9FCF-4A9F-BAB4-221CADF7EFB4}"/>
              </a:ext>
            </a:extLst>
          </p:cNvPr>
          <p:cNvSpPr/>
          <p:nvPr userDrawn="1"/>
        </p:nvSpPr>
        <p:spPr>
          <a:xfrm>
            <a:off x="0" y="0"/>
            <a:ext cx="12192000" cy="6858000"/>
          </a:xfrm>
          <a:prstGeom prst="rect">
            <a:avLst/>
          </a:prstGeom>
          <a:gradFill flip="none" rotWithShape="1">
            <a:gsLst>
              <a:gs pos="39000">
                <a:schemeClr val="bg1"/>
              </a:gs>
              <a:gs pos="100000">
                <a:srgbClr val="CFE0C3">
                  <a:lumMod val="91000"/>
                  <a:alpha val="4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189A498F-6DC8-4CFB-90C2-98A0201B1107}"/>
              </a:ext>
            </a:extLst>
          </p:cNvPr>
          <p:cNvSpPr>
            <a:spLocks noGrp="1"/>
          </p:cNvSpPr>
          <p:nvPr>
            <p:ph type="pic" idx="1"/>
          </p:nvPr>
        </p:nvSpPr>
        <p:spPr>
          <a:xfrm>
            <a:off x="5490799" y="987425"/>
            <a:ext cx="6701193" cy="47577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D516FA13-B25D-476E-B881-44063704439A}"/>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6" name="Footer Placeholder 5">
            <a:extLst>
              <a:ext uri="{FF2B5EF4-FFF2-40B4-BE49-F238E27FC236}">
                <a16:creationId xmlns:a16="http://schemas.microsoft.com/office/drawing/2014/main" id="{B9010064-4C14-4361-937C-728B4EA518D4}"/>
              </a:ext>
            </a:extLst>
          </p:cNvPr>
          <p:cNvSpPr>
            <a:spLocks noGrp="1"/>
          </p:cNvSpPr>
          <p:nvPr>
            <p:ph type="ftr" sz="quarter" idx="11"/>
          </p:nvPr>
        </p:nvSpPr>
        <p:spPr/>
        <p:txBody>
          <a:bodyPr/>
          <a:lstStyle/>
          <a:p>
            <a:r>
              <a:rPr lang="en-US" dirty="0"/>
              <a:t>2019 National Safety Engineer Peer Exchange</a:t>
            </a:r>
          </a:p>
        </p:txBody>
      </p:sp>
      <p:sp>
        <p:nvSpPr>
          <p:cNvPr id="7" name="Slide Number Placeholder 6">
            <a:extLst>
              <a:ext uri="{FF2B5EF4-FFF2-40B4-BE49-F238E27FC236}">
                <a16:creationId xmlns:a16="http://schemas.microsoft.com/office/drawing/2014/main" id="{C2A326C0-16C8-4DEB-BEAB-4008BC325FAA}"/>
              </a:ext>
            </a:extLst>
          </p:cNvPr>
          <p:cNvSpPr>
            <a:spLocks noGrp="1"/>
          </p:cNvSpPr>
          <p:nvPr>
            <p:ph type="sldNum" sz="quarter" idx="12"/>
          </p:nvPr>
        </p:nvSpPr>
        <p:spPr/>
        <p:txBody>
          <a:bodyPr/>
          <a:lstStyle/>
          <a:p>
            <a:fld id="{69A3A46A-B388-4F79-8583-D4AA6A04E796}" type="slidenum">
              <a:rPr lang="en-US" smtClean="0"/>
              <a:t>‹#›</a:t>
            </a:fld>
            <a:endParaRPr lang="en-US"/>
          </a:p>
        </p:txBody>
      </p:sp>
      <p:sp>
        <p:nvSpPr>
          <p:cNvPr id="14" name="Title 1">
            <a:extLst>
              <a:ext uri="{FF2B5EF4-FFF2-40B4-BE49-F238E27FC236}">
                <a16:creationId xmlns:a16="http://schemas.microsoft.com/office/drawing/2014/main" id="{16A2EC96-1A99-43D5-B650-A5C7548C2560}"/>
              </a:ext>
            </a:extLst>
          </p:cNvPr>
          <p:cNvSpPr>
            <a:spLocks noGrp="1"/>
          </p:cNvSpPr>
          <p:nvPr>
            <p:ph type="title"/>
          </p:nvPr>
        </p:nvSpPr>
        <p:spPr>
          <a:xfrm>
            <a:off x="1306713" y="987425"/>
            <a:ext cx="3932237" cy="1600200"/>
          </a:xfrm>
        </p:spPr>
        <p:txBody>
          <a:bodyPr anchor="b"/>
          <a:lstStyle>
            <a:lvl1pPr>
              <a:defRPr sz="3200"/>
            </a:lvl1pPr>
          </a:lstStyle>
          <a:p>
            <a:r>
              <a:rPr lang="en-US" dirty="0"/>
              <a:t>Click to edit Master title style</a:t>
            </a:r>
          </a:p>
        </p:txBody>
      </p:sp>
      <p:sp>
        <p:nvSpPr>
          <p:cNvPr id="15" name="Text Placeholder 3">
            <a:extLst>
              <a:ext uri="{FF2B5EF4-FFF2-40B4-BE49-F238E27FC236}">
                <a16:creationId xmlns:a16="http://schemas.microsoft.com/office/drawing/2014/main" id="{6D2C2F65-C437-4F7B-A570-0C28F1D03D8D}"/>
              </a:ext>
            </a:extLst>
          </p:cNvPr>
          <p:cNvSpPr>
            <a:spLocks noGrp="1"/>
          </p:cNvSpPr>
          <p:nvPr>
            <p:ph type="body" sz="half" idx="2"/>
          </p:nvPr>
        </p:nvSpPr>
        <p:spPr>
          <a:xfrm>
            <a:off x="1306713" y="2587625"/>
            <a:ext cx="3932237" cy="31575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766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280E8E-9FCF-4A9F-BAB4-221CADF7EFB4}"/>
              </a:ext>
            </a:extLst>
          </p:cNvPr>
          <p:cNvSpPr/>
          <p:nvPr userDrawn="1"/>
        </p:nvSpPr>
        <p:spPr>
          <a:xfrm>
            <a:off x="0" y="0"/>
            <a:ext cx="12192000" cy="6858000"/>
          </a:xfrm>
          <a:prstGeom prst="rect">
            <a:avLst/>
          </a:prstGeom>
          <a:gradFill flip="none" rotWithShape="1">
            <a:gsLst>
              <a:gs pos="39000">
                <a:schemeClr val="bg1"/>
              </a:gs>
              <a:gs pos="100000">
                <a:srgbClr val="CFE0C3">
                  <a:lumMod val="91000"/>
                  <a:alpha val="4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D516FA13-B25D-476E-B881-44063704439A}"/>
              </a:ext>
            </a:extLst>
          </p:cNvPr>
          <p:cNvSpPr>
            <a:spLocks noGrp="1"/>
          </p:cNvSpPr>
          <p:nvPr>
            <p:ph type="dt" sz="half" idx="10"/>
          </p:nvPr>
        </p:nvSpPr>
        <p:spPr/>
        <p:txBody>
          <a:bodyPr/>
          <a:lstStyle/>
          <a:p>
            <a:fld id="{E3AEA707-C897-4341-AB52-A52AF24C697C}" type="datetimeFigureOut">
              <a:rPr lang="en-US" smtClean="0"/>
              <a:t>12/19/2024</a:t>
            </a:fld>
            <a:endParaRPr lang="en-US"/>
          </a:p>
        </p:txBody>
      </p:sp>
      <p:sp>
        <p:nvSpPr>
          <p:cNvPr id="6" name="Footer Placeholder 5">
            <a:extLst>
              <a:ext uri="{FF2B5EF4-FFF2-40B4-BE49-F238E27FC236}">
                <a16:creationId xmlns:a16="http://schemas.microsoft.com/office/drawing/2014/main" id="{B9010064-4C14-4361-937C-728B4EA518D4}"/>
              </a:ext>
            </a:extLst>
          </p:cNvPr>
          <p:cNvSpPr>
            <a:spLocks noGrp="1"/>
          </p:cNvSpPr>
          <p:nvPr>
            <p:ph type="ftr" sz="quarter" idx="11"/>
          </p:nvPr>
        </p:nvSpPr>
        <p:spPr/>
        <p:txBody>
          <a:bodyPr/>
          <a:lstStyle/>
          <a:p>
            <a:r>
              <a:rPr lang="en-US" dirty="0"/>
              <a:t>2019 National Safety Engineer Peer Exchange</a:t>
            </a:r>
          </a:p>
        </p:txBody>
      </p:sp>
      <p:sp>
        <p:nvSpPr>
          <p:cNvPr id="7" name="Slide Number Placeholder 6">
            <a:extLst>
              <a:ext uri="{FF2B5EF4-FFF2-40B4-BE49-F238E27FC236}">
                <a16:creationId xmlns:a16="http://schemas.microsoft.com/office/drawing/2014/main" id="{C2A326C0-16C8-4DEB-BEAB-4008BC325FAA}"/>
              </a:ext>
            </a:extLst>
          </p:cNvPr>
          <p:cNvSpPr>
            <a:spLocks noGrp="1"/>
          </p:cNvSpPr>
          <p:nvPr>
            <p:ph type="sldNum" sz="quarter" idx="12"/>
          </p:nvPr>
        </p:nvSpPr>
        <p:spPr/>
        <p:txBody>
          <a:bodyPr/>
          <a:lstStyle/>
          <a:p>
            <a:fld id="{69A3A46A-B388-4F79-8583-D4AA6A04E796}" type="slidenum">
              <a:rPr lang="en-US" smtClean="0"/>
              <a:t>‹#›</a:t>
            </a:fld>
            <a:endParaRPr lang="en-US"/>
          </a:p>
        </p:txBody>
      </p:sp>
    </p:spTree>
    <p:extLst>
      <p:ext uri="{BB962C8B-B14F-4D97-AF65-F5344CB8AC3E}">
        <p14:creationId xmlns:p14="http://schemas.microsoft.com/office/powerpoint/2010/main" val="90978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280E8E-9FCF-4A9F-BAB4-221CADF7EFB4}"/>
              </a:ext>
            </a:extLst>
          </p:cNvPr>
          <p:cNvSpPr/>
          <p:nvPr userDrawn="1"/>
        </p:nvSpPr>
        <p:spPr>
          <a:xfrm>
            <a:off x="0" y="0"/>
            <a:ext cx="12192000" cy="6858000"/>
          </a:xfrm>
          <a:prstGeom prst="rect">
            <a:avLst/>
          </a:prstGeom>
          <a:gradFill flip="none" rotWithShape="1">
            <a:gsLst>
              <a:gs pos="54000">
                <a:srgbClr val="7DA264"/>
              </a:gs>
              <a:gs pos="97345">
                <a:schemeClr val="accent6">
                  <a:lumMod val="75000"/>
                </a:schemeClr>
              </a:gs>
              <a:gs pos="0">
                <a:srgbClr val="CFE0C3">
                  <a:lumMod val="91000"/>
                  <a:alpha val="48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D516FA13-B25D-476E-B881-44063704439A}"/>
              </a:ext>
            </a:extLst>
          </p:cNvPr>
          <p:cNvSpPr>
            <a:spLocks noGrp="1"/>
          </p:cNvSpPr>
          <p:nvPr>
            <p:ph type="dt" sz="half" idx="10"/>
          </p:nvPr>
        </p:nvSpPr>
        <p:spPr/>
        <p:txBody>
          <a:bodyPr/>
          <a:lstStyle>
            <a:lvl1pPr>
              <a:defRPr>
                <a:solidFill>
                  <a:schemeClr val="bg1"/>
                </a:solidFill>
              </a:defRPr>
            </a:lvl1pPr>
          </a:lstStyle>
          <a:p>
            <a:fld id="{E3AEA707-C897-4341-AB52-A52AF24C697C}" type="datetimeFigureOut">
              <a:rPr lang="en-US" smtClean="0"/>
              <a:pPr/>
              <a:t>12/19/2024</a:t>
            </a:fld>
            <a:endParaRPr lang="en-US" dirty="0"/>
          </a:p>
        </p:txBody>
      </p:sp>
      <p:sp>
        <p:nvSpPr>
          <p:cNvPr id="6" name="Footer Placeholder 5">
            <a:extLst>
              <a:ext uri="{FF2B5EF4-FFF2-40B4-BE49-F238E27FC236}">
                <a16:creationId xmlns:a16="http://schemas.microsoft.com/office/drawing/2014/main" id="{B9010064-4C14-4361-937C-728B4EA518D4}"/>
              </a:ext>
            </a:extLst>
          </p:cNvPr>
          <p:cNvSpPr>
            <a:spLocks noGrp="1"/>
          </p:cNvSpPr>
          <p:nvPr>
            <p:ph type="ftr" sz="quarter" idx="11"/>
          </p:nvPr>
        </p:nvSpPr>
        <p:spPr/>
        <p:txBody>
          <a:bodyPr/>
          <a:lstStyle>
            <a:lvl1pPr>
              <a:defRPr>
                <a:solidFill>
                  <a:schemeClr val="bg1"/>
                </a:solidFill>
              </a:defRPr>
            </a:lvl1pPr>
          </a:lstStyle>
          <a:p>
            <a:r>
              <a:rPr lang="en-US" dirty="0"/>
              <a:t>2019 National Safety Engineer Peer Exchange</a:t>
            </a:r>
          </a:p>
        </p:txBody>
      </p:sp>
      <p:sp>
        <p:nvSpPr>
          <p:cNvPr id="7" name="Slide Number Placeholder 6">
            <a:extLst>
              <a:ext uri="{FF2B5EF4-FFF2-40B4-BE49-F238E27FC236}">
                <a16:creationId xmlns:a16="http://schemas.microsoft.com/office/drawing/2014/main" id="{C2A326C0-16C8-4DEB-BEAB-4008BC325FAA}"/>
              </a:ext>
            </a:extLst>
          </p:cNvPr>
          <p:cNvSpPr>
            <a:spLocks noGrp="1"/>
          </p:cNvSpPr>
          <p:nvPr>
            <p:ph type="sldNum" sz="quarter" idx="12"/>
          </p:nvPr>
        </p:nvSpPr>
        <p:spPr/>
        <p:txBody>
          <a:bodyPr/>
          <a:lstStyle>
            <a:lvl1pPr>
              <a:defRPr>
                <a:solidFill>
                  <a:schemeClr val="bg1"/>
                </a:solidFill>
              </a:defRPr>
            </a:lvl1pPr>
          </a:lstStyle>
          <a:p>
            <a:fld id="{69A3A46A-B388-4F79-8583-D4AA6A04E796}" type="slidenum">
              <a:rPr lang="en-US" smtClean="0"/>
              <a:pPr/>
              <a:t>‹#›</a:t>
            </a:fld>
            <a:endParaRPr lang="en-US" dirty="0"/>
          </a:p>
        </p:txBody>
      </p:sp>
      <p:sp>
        <p:nvSpPr>
          <p:cNvPr id="4" name="Text Placeholder 3">
            <a:extLst>
              <a:ext uri="{FF2B5EF4-FFF2-40B4-BE49-F238E27FC236}">
                <a16:creationId xmlns:a16="http://schemas.microsoft.com/office/drawing/2014/main" id="{9EC1228F-EB05-40A2-99F7-FFF3174C8CD8}"/>
              </a:ext>
            </a:extLst>
          </p:cNvPr>
          <p:cNvSpPr>
            <a:spLocks noGrp="1"/>
          </p:cNvSpPr>
          <p:nvPr>
            <p:ph type="body" sz="quarter" idx="13" hasCustomPrompt="1"/>
          </p:nvPr>
        </p:nvSpPr>
        <p:spPr>
          <a:xfrm>
            <a:off x="1506196" y="3592634"/>
            <a:ext cx="8569325" cy="769441"/>
          </a:xfrm>
        </p:spPr>
        <p:txBody>
          <a:bodyPr>
            <a:noAutofit/>
          </a:bodyPr>
          <a:lstStyle>
            <a:lvl1pPr marL="0" indent="0">
              <a:buNone/>
              <a:defRPr sz="4400" b="1">
                <a:solidFill>
                  <a:schemeClr val="accent1">
                    <a:lumMod val="50000"/>
                  </a:schemeClr>
                </a:solidFill>
              </a:defRPr>
            </a:lvl1pPr>
            <a:lvl2pPr marL="457200" indent="0">
              <a:buNone/>
              <a:defRPr sz="4400" b="1"/>
            </a:lvl2pPr>
            <a:lvl3pPr>
              <a:defRPr sz="4400" b="1"/>
            </a:lvl3pPr>
            <a:lvl4pPr>
              <a:defRPr sz="4400" b="1"/>
            </a:lvl4pPr>
            <a:lvl5pPr>
              <a:defRPr sz="4400" b="1"/>
            </a:lvl5pPr>
          </a:lstStyle>
          <a:p>
            <a:pPr lvl="0"/>
            <a:r>
              <a:rPr lang="en-US" dirty="0"/>
              <a:t>Divider Slide Title</a:t>
            </a:r>
          </a:p>
        </p:txBody>
      </p:sp>
    </p:spTree>
    <p:extLst>
      <p:ext uri="{BB962C8B-B14F-4D97-AF65-F5344CB8AC3E}">
        <p14:creationId xmlns:p14="http://schemas.microsoft.com/office/powerpoint/2010/main" val="109087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868D59-F3CC-4FC1-A46D-FD3906BC292E}"/>
              </a:ext>
            </a:extLst>
          </p:cNvPr>
          <p:cNvSpPr/>
          <p:nvPr userDrawn="1"/>
        </p:nvSpPr>
        <p:spPr>
          <a:xfrm>
            <a:off x="0" y="0"/>
            <a:ext cx="12192000" cy="6858000"/>
          </a:xfrm>
          <a:prstGeom prst="rect">
            <a:avLst/>
          </a:prstGeom>
          <a:solidFill>
            <a:srgbClr val="2141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21375-F896-4890-AE58-35ACA0A4CC0B}"/>
              </a:ext>
            </a:extLst>
          </p:cNvPr>
          <p:cNvSpPr>
            <a:spLocks noGrp="1"/>
          </p:cNvSpPr>
          <p:nvPr>
            <p:ph type="title" hasCustomPrompt="1"/>
          </p:nvPr>
        </p:nvSpPr>
        <p:spPr>
          <a:xfrm>
            <a:off x="1295401" y="2891495"/>
            <a:ext cx="3305782" cy="931477"/>
          </a:xfrm>
        </p:spPr>
        <p:txBody>
          <a:bodyPr>
            <a:normAutofit/>
          </a:bodyPr>
          <a:lstStyle>
            <a:lvl1pPr>
              <a:defRPr sz="2400">
                <a:solidFill>
                  <a:schemeClr val="bg1"/>
                </a:solidFill>
              </a:defRPr>
            </a:lvl1pPr>
          </a:lstStyle>
          <a:p>
            <a:r>
              <a:rPr lang="en-US" dirty="0"/>
              <a:t>Click to edit </a:t>
            </a:r>
            <a:br>
              <a:rPr lang="en-US" dirty="0"/>
            </a:br>
            <a:r>
              <a:rPr lang="en-US" dirty="0"/>
              <a:t>Master title style</a:t>
            </a:r>
          </a:p>
        </p:txBody>
      </p:sp>
      <p:sp>
        <p:nvSpPr>
          <p:cNvPr id="3" name="Date Placeholder 2">
            <a:extLst>
              <a:ext uri="{FF2B5EF4-FFF2-40B4-BE49-F238E27FC236}">
                <a16:creationId xmlns:a16="http://schemas.microsoft.com/office/drawing/2014/main" id="{BF8F38EA-41E6-4A64-ABE6-3DF85EF8A57E}"/>
              </a:ext>
            </a:extLst>
          </p:cNvPr>
          <p:cNvSpPr>
            <a:spLocks noGrp="1"/>
          </p:cNvSpPr>
          <p:nvPr>
            <p:ph type="dt" sz="half" idx="10"/>
          </p:nvPr>
        </p:nvSpPr>
        <p:spPr/>
        <p:txBody>
          <a:bodyPr/>
          <a:lstStyle>
            <a:lvl1pPr>
              <a:defRPr>
                <a:solidFill>
                  <a:schemeClr val="bg1"/>
                </a:solidFill>
              </a:defRPr>
            </a:lvl1pPr>
          </a:lstStyle>
          <a:p>
            <a:fld id="{E3AEA707-C897-4341-AB52-A52AF24C697C}" type="datetimeFigureOut">
              <a:rPr lang="en-US" smtClean="0"/>
              <a:pPr/>
              <a:t>12/19/2024</a:t>
            </a:fld>
            <a:endParaRPr lang="en-US" dirty="0"/>
          </a:p>
        </p:txBody>
      </p:sp>
      <p:sp>
        <p:nvSpPr>
          <p:cNvPr id="4" name="Footer Placeholder 3">
            <a:extLst>
              <a:ext uri="{FF2B5EF4-FFF2-40B4-BE49-F238E27FC236}">
                <a16:creationId xmlns:a16="http://schemas.microsoft.com/office/drawing/2014/main" id="{0A544C5F-FEEF-428B-A328-AE828BCBCA0B}"/>
              </a:ext>
            </a:extLst>
          </p:cNvPr>
          <p:cNvSpPr>
            <a:spLocks noGrp="1"/>
          </p:cNvSpPr>
          <p:nvPr>
            <p:ph type="ftr" sz="quarter" idx="11"/>
          </p:nvPr>
        </p:nvSpPr>
        <p:spPr/>
        <p:txBody>
          <a:bodyPr/>
          <a:lstStyle>
            <a:lvl1pPr>
              <a:defRPr>
                <a:solidFill>
                  <a:schemeClr val="bg1"/>
                </a:solidFill>
              </a:defRPr>
            </a:lvl1pPr>
          </a:lstStyle>
          <a:p>
            <a:r>
              <a:rPr lang="en-US" dirty="0"/>
              <a:t>2019 National Safety Engineer Peer Exchange</a:t>
            </a:r>
          </a:p>
        </p:txBody>
      </p:sp>
      <p:sp>
        <p:nvSpPr>
          <p:cNvPr id="5" name="Slide Number Placeholder 4">
            <a:extLst>
              <a:ext uri="{FF2B5EF4-FFF2-40B4-BE49-F238E27FC236}">
                <a16:creationId xmlns:a16="http://schemas.microsoft.com/office/drawing/2014/main" id="{3C24DFCA-52AB-474C-B5C4-5941ED23486F}"/>
              </a:ext>
            </a:extLst>
          </p:cNvPr>
          <p:cNvSpPr>
            <a:spLocks noGrp="1"/>
          </p:cNvSpPr>
          <p:nvPr>
            <p:ph type="sldNum" sz="quarter" idx="12"/>
          </p:nvPr>
        </p:nvSpPr>
        <p:spPr/>
        <p:txBody>
          <a:bodyPr/>
          <a:lstStyle>
            <a:lvl1pPr>
              <a:defRPr>
                <a:solidFill>
                  <a:schemeClr val="bg1"/>
                </a:solidFill>
              </a:defRPr>
            </a:lvl1pPr>
          </a:lstStyle>
          <a:p>
            <a:fld id="{69A3A46A-B388-4F79-8583-D4AA6A04E796}" type="slidenum">
              <a:rPr lang="en-US" smtClean="0"/>
              <a:pPr/>
              <a:t>‹#›</a:t>
            </a:fld>
            <a:endParaRPr lang="en-US" dirty="0"/>
          </a:p>
        </p:txBody>
      </p:sp>
      <p:pic>
        <p:nvPicPr>
          <p:cNvPr id="15" name="Picture 14">
            <a:extLst>
              <a:ext uri="{FF2B5EF4-FFF2-40B4-BE49-F238E27FC236}">
                <a16:creationId xmlns:a16="http://schemas.microsoft.com/office/drawing/2014/main" id="{522C67FF-9E6F-46D5-A683-76042AACCA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401" y="1777622"/>
            <a:ext cx="663948" cy="1007826"/>
          </a:xfrm>
          <a:prstGeom prst="rect">
            <a:avLst/>
          </a:prstGeom>
        </p:spPr>
      </p:pic>
      <p:pic>
        <p:nvPicPr>
          <p:cNvPr id="16" name="Picture 15">
            <a:extLst>
              <a:ext uri="{FF2B5EF4-FFF2-40B4-BE49-F238E27FC236}">
                <a16:creationId xmlns:a16="http://schemas.microsoft.com/office/drawing/2014/main" id="{5F90E337-55FD-40B4-AABE-D26CEB0E9D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3" y="1777622"/>
            <a:ext cx="662640" cy="1005840"/>
          </a:xfrm>
          <a:prstGeom prst="rect">
            <a:avLst/>
          </a:prstGeom>
        </p:spPr>
      </p:pic>
      <p:pic>
        <p:nvPicPr>
          <p:cNvPr id="17" name="Picture 16">
            <a:extLst>
              <a:ext uri="{FF2B5EF4-FFF2-40B4-BE49-F238E27FC236}">
                <a16:creationId xmlns:a16="http://schemas.microsoft.com/office/drawing/2014/main" id="{4C1087E7-C6B7-4CB6-9028-A659F346CA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76802" y="1777622"/>
            <a:ext cx="662640" cy="1005840"/>
          </a:xfrm>
          <a:prstGeom prst="rect">
            <a:avLst/>
          </a:prstGeom>
        </p:spPr>
      </p:pic>
      <p:cxnSp>
        <p:nvCxnSpPr>
          <p:cNvPr id="21" name="Straight Connector 20">
            <a:extLst>
              <a:ext uri="{FF2B5EF4-FFF2-40B4-BE49-F238E27FC236}">
                <a16:creationId xmlns:a16="http://schemas.microsoft.com/office/drawing/2014/main" id="{C72B355F-A4D8-4051-832D-027E8EC0149B}"/>
              </a:ext>
            </a:extLst>
          </p:cNvPr>
          <p:cNvCxnSpPr>
            <a:cxnSpLocks/>
          </p:cNvCxnSpPr>
          <p:nvPr userDrawn="1"/>
        </p:nvCxnSpPr>
        <p:spPr>
          <a:xfrm>
            <a:off x="1154348" y="3151759"/>
            <a:ext cx="0" cy="2811294"/>
          </a:xfrm>
          <a:prstGeom prst="line">
            <a:avLst/>
          </a:prstGeom>
          <a:ln>
            <a:solidFill>
              <a:srgbClr val="8E8E8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D27EBA-5923-4C6E-AA22-62DFB183290C}"/>
              </a:ext>
            </a:extLst>
          </p:cNvPr>
          <p:cNvCxnSpPr>
            <a:cxnSpLocks/>
          </p:cNvCxnSpPr>
          <p:nvPr userDrawn="1"/>
        </p:nvCxnSpPr>
        <p:spPr>
          <a:xfrm>
            <a:off x="4769795" y="3151759"/>
            <a:ext cx="0" cy="2811294"/>
          </a:xfrm>
          <a:prstGeom prst="line">
            <a:avLst/>
          </a:prstGeom>
          <a:ln>
            <a:solidFill>
              <a:srgbClr val="8E8E8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B1A79B-5597-413E-BDED-2EBC5ADCC18E}"/>
              </a:ext>
            </a:extLst>
          </p:cNvPr>
          <p:cNvCxnSpPr>
            <a:cxnSpLocks/>
          </p:cNvCxnSpPr>
          <p:nvPr userDrawn="1"/>
        </p:nvCxnSpPr>
        <p:spPr>
          <a:xfrm>
            <a:off x="8336604" y="3151759"/>
            <a:ext cx="0" cy="2811294"/>
          </a:xfrm>
          <a:prstGeom prst="line">
            <a:avLst/>
          </a:prstGeom>
          <a:ln>
            <a:solidFill>
              <a:srgbClr val="8E8E8E"/>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501CD2AE-20DF-4314-810E-8604A47B25B4}"/>
              </a:ext>
            </a:extLst>
          </p:cNvPr>
          <p:cNvSpPr>
            <a:spLocks noGrp="1"/>
          </p:cNvSpPr>
          <p:nvPr>
            <p:ph type="body" sz="quarter" idx="13" hasCustomPrompt="1"/>
          </p:nvPr>
        </p:nvSpPr>
        <p:spPr>
          <a:xfrm>
            <a:off x="4895515" y="2894944"/>
            <a:ext cx="3394075" cy="1079500"/>
          </a:xfrm>
        </p:spPr>
        <p:txBody>
          <a:bodyPr/>
          <a:lstStyle>
            <a:lvl1pPr marL="0" indent="0">
              <a:buNone/>
              <a:defRPr sz="2400" b="1">
                <a:solidFill>
                  <a:schemeClr val="bg1"/>
                </a:solidFill>
              </a:defRPr>
            </a:lvl1pPr>
          </a:lstStyle>
          <a:p>
            <a:pPr lvl="0"/>
            <a:r>
              <a:rPr lang="en-US" dirty="0"/>
              <a:t>Click to edit </a:t>
            </a:r>
            <a:br>
              <a:rPr lang="en-US" dirty="0"/>
            </a:br>
            <a:r>
              <a:rPr lang="en-US" dirty="0"/>
              <a:t>Master title style</a:t>
            </a:r>
          </a:p>
        </p:txBody>
      </p:sp>
      <p:sp>
        <p:nvSpPr>
          <p:cNvPr id="18" name="Text Placeholder 17">
            <a:extLst>
              <a:ext uri="{FF2B5EF4-FFF2-40B4-BE49-F238E27FC236}">
                <a16:creationId xmlns:a16="http://schemas.microsoft.com/office/drawing/2014/main" id="{70D2D806-165F-43AB-B287-E0D68D4D48C3}"/>
              </a:ext>
            </a:extLst>
          </p:cNvPr>
          <p:cNvSpPr>
            <a:spLocks noGrp="1"/>
          </p:cNvSpPr>
          <p:nvPr>
            <p:ph type="body" sz="quarter" idx="14" hasCustomPrompt="1"/>
          </p:nvPr>
        </p:nvSpPr>
        <p:spPr>
          <a:xfrm>
            <a:off x="8555344" y="2863729"/>
            <a:ext cx="3111500" cy="931863"/>
          </a:xfrm>
        </p:spPr>
        <p:txBody>
          <a:bodyPr/>
          <a:lstStyle>
            <a:lvl1pPr marL="0" indent="0">
              <a:buFontTx/>
              <a:buNone/>
              <a:defRPr sz="24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a:t>
            </a:r>
            <a:br>
              <a:rPr lang="en-US" dirty="0"/>
            </a:br>
            <a:r>
              <a:rPr lang="en-US" dirty="0"/>
              <a:t>Master title style</a:t>
            </a:r>
          </a:p>
        </p:txBody>
      </p:sp>
      <p:sp>
        <p:nvSpPr>
          <p:cNvPr id="20" name="Text Placeholder 19">
            <a:extLst>
              <a:ext uri="{FF2B5EF4-FFF2-40B4-BE49-F238E27FC236}">
                <a16:creationId xmlns:a16="http://schemas.microsoft.com/office/drawing/2014/main" id="{88166A19-0EFB-432D-98EA-B8E7859126A8}"/>
              </a:ext>
            </a:extLst>
          </p:cNvPr>
          <p:cNvSpPr>
            <a:spLocks noGrp="1"/>
          </p:cNvSpPr>
          <p:nvPr>
            <p:ph type="body" sz="quarter" idx="15" hasCustomPrompt="1"/>
          </p:nvPr>
        </p:nvSpPr>
        <p:spPr>
          <a:xfrm>
            <a:off x="1308369" y="3929019"/>
            <a:ext cx="2917825" cy="2173287"/>
          </a:xfrm>
        </p:spPr>
        <p:txBody>
          <a:bodyPr>
            <a:norm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6" name="Text Placeholder 25">
            <a:extLst>
              <a:ext uri="{FF2B5EF4-FFF2-40B4-BE49-F238E27FC236}">
                <a16:creationId xmlns:a16="http://schemas.microsoft.com/office/drawing/2014/main" id="{D87103DF-CF36-4643-B329-8A5291056161}"/>
              </a:ext>
            </a:extLst>
          </p:cNvPr>
          <p:cNvSpPr>
            <a:spLocks noGrp="1"/>
          </p:cNvSpPr>
          <p:nvPr>
            <p:ph type="body" sz="quarter" idx="16" hasCustomPrompt="1"/>
          </p:nvPr>
        </p:nvSpPr>
        <p:spPr>
          <a:xfrm>
            <a:off x="4987925" y="3929063"/>
            <a:ext cx="3192463" cy="217328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lvl="0"/>
            <a:endParaRPr lang="en-US" dirty="0"/>
          </a:p>
        </p:txBody>
      </p:sp>
      <p:sp>
        <p:nvSpPr>
          <p:cNvPr id="28" name="Text Placeholder 27">
            <a:extLst>
              <a:ext uri="{FF2B5EF4-FFF2-40B4-BE49-F238E27FC236}">
                <a16:creationId xmlns:a16="http://schemas.microsoft.com/office/drawing/2014/main" id="{4CD785D2-30F3-4004-857A-5CAEC48ACB1D}"/>
              </a:ext>
            </a:extLst>
          </p:cNvPr>
          <p:cNvSpPr>
            <a:spLocks noGrp="1"/>
          </p:cNvSpPr>
          <p:nvPr>
            <p:ph type="body" sz="quarter" idx="17" hasCustomPrompt="1"/>
          </p:nvPr>
        </p:nvSpPr>
        <p:spPr>
          <a:xfrm>
            <a:off x="8610600" y="3822700"/>
            <a:ext cx="3111500" cy="22796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 Here</a:t>
            </a:r>
          </a:p>
          <a:p>
            <a:pPr lvl="0"/>
            <a:r>
              <a:rPr lang="en-US" dirty="0"/>
              <a:t>Text Here</a:t>
            </a:r>
          </a:p>
          <a:p>
            <a:pPr lvl="0"/>
            <a:r>
              <a:rPr lang="en-US" dirty="0"/>
              <a:t>Text Here</a:t>
            </a:r>
          </a:p>
          <a:p>
            <a:pPr lvl="0"/>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lvl="0"/>
            <a:endParaRPr lang="en-US" dirty="0"/>
          </a:p>
        </p:txBody>
      </p:sp>
      <p:sp>
        <p:nvSpPr>
          <p:cNvPr id="8" name="Text Placeholder 7">
            <a:extLst>
              <a:ext uri="{FF2B5EF4-FFF2-40B4-BE49-F238E27FC236}">
                <a16:creationId xmlns:a16="http://schemas.microsoft.com/office/drawing/2014/main" id="{AC0D919D-9DC6-4705-9F7A-D4D75A373E24}"/>
              </a:ext>
            </a:extLst>
          </p:cNvPr>
          <p:cNvSpPr>
            <a:spLocks noGrp="1"/>
          </p:cNvSpPr>
          <p:nvPr>
            <p:ph type="body" sz="quarter" idx="18" hasCustomPrompt="1"/>
          </p:nvPr>
        </p:nvSpPr>
        <p:spPr>
          <a:xfrm>
            <a:off x="1291431" y="340338"/>
            <a:ext cx="9609137" cy="1243012"/>
          </a:xfrm>
        </p:spPr>
        <p:txBody>
          <a:bodyPr>
            <a:normAutofit/>
          </a:bodyPr>
          <a:lstStyle>
            <a:lvl1pPr marL="0" indent="0">
              <a:buNone/>
              <a:defRPr sz="4400" b="1">
                <a:solidFill>
                  <a:schemeClr val="bg1"/>
                </a:solidFill>
                <a:latin typeface="+mn-lt"/>
              </a:defRPr>
            </a:lvl1pPr>
          </a:lstStyle>
          <a:p>
            <a:pPr lvl="0"/>
            <a:r>
              <a:rPr lang="en-US" dirty="0"/>
              <a:t>Click to edit title</a:t>
            </a:r>
          </a:p>
        </p:txBody>
      </p:sp>
    </p:spTree>
    <p:extLst>
      <p:ext uri="{BB962C8B-B14F-4D97-AF65-F5344CB8AC3E}">
        <p14:creationId xmlns:p14="http://schemas.microsoft.com/office/powerpoint/2010/main" val="171941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CD533-DD15-45BF-825B-9258AB2F39B0}"/>
              </a:ext>
            </a:extLst>
          </p:cNvPr>
          <p:cNvSpPr>
            <a:spLocks noGrp="1"/>
          </p:cNvSpPr>
          <p:nvPr>
            <p:ph type="title"/>
          </p:nvPr>
        </p:nvSpPr>
        <p:spPr>
          <a:xfrm>
            <a:off x="1295401" y="37505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F1CCB1-C0FD-4FED-9152-9485FF456EEA}"/>
              </a:ext>
            </a:extLst>
          </p:cNvPr>
          <p:cNvSpPr>
            <a:spLocks noGrp="1"/>
          </p:cNvSpPr>
          <p:nvPr>
            <p:ph type="body" idx="1"/>
          </p:nvPr>
        </p:nvSpPr>
        <p:spPr>
          <a:xfrm>
            <a:off x="12954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93900D4-14B9-4903-9B5D-0EEE9C7877D9}"/>
              </a:ext>
            </a:extLst>
          </p:cNvPr>
          <p:cNvSpPr>
            <a:spLocks noGrp="1"/>
          </p:cNvSpPr>
          <p:nvPr>
            <p:ph type="dt" sz="half" idx="2"/>
          </p:nvPr>
        </p:nvSpPr>
        <p:spPr>
          <a:xfrm>
            <a:off x="12954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A707-C897-4341-AB52-A52AF24C697C}" type="datetimeFigureOut">
              <a:rPr lang="en-US" smtClean="0"/>
              <a:t>12/19/2024</a:t>
            </a:fld>
            <a:endParaRPr lang="en-US"/>
          </a:p>
        </p:txBody>
      </p:sp>
      <p:sp>
        <p:nvSpPr>
          <p:cNvPr id="5" name="Footer Placeholder 4">
            <a:extLst>
              <a:ext uri="{FF2B5EF4-FFF2-40B4-BE49-F238E27FC236}">
                <a16:creationId xmlns:a16="http://schemas.microsoft.com/office/drawing/2014/main" id="{AC0BF4D0-7D3B-4E64-B7A2-97F1F73D1C2B}"/>
              </a:ext>
            </a:extLst>
          </p:cNvPr>
          <p:cNvSpPr>
            <a:spLocks noGrp="1"/>
          </p:cNvSpPr>
          <p:nvPr>
            <p:ph type="ftr" sz="quarter" idx="3"/>
          </p:nvPr>
        </p:nvSpPr>
        <p:spPr>
          <a:xfrm>
            <a:off x="44958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2019 National Safety Engineer Peer Exchange</a:t>
            </a:r>
          </a:p>
        </p:txBody>
      </p:sp>
      <p:sp>
        <p:nvSpPr>
          <p:cNvPr id="6" name="Slide Number Placeholder 5">
            <a:extLst>
              <a:ext uri="{FF2B5EF4-FFF2-40B4-BE49-F238E27FC236}">
                <a16:creationId xmlns:a16="http://schemas.microsoft.com/office/drawing/2014/main" id="{AC3020FF-B3E3-4660-A185-A400FD9A5085}"/>
              </a:ext>
            </a:extLst>
          </p:cNvPr>
          <p:cNvSpPr>
            <a:spLocks noGrp="1"/>
          </p:cNvSpPr>
          <p:nvPr>
            <p:ph type="sldNum" sz="quarter" idx="4"/>
          </p:nvPr>
        </p:nvSpPr>
        <p:spPr>
          <a:xfrm>
            <a:off x="90678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3A46A-B388-4F79-8583-D4AA6A04E796}" type="slidenum">
              <a:rPr lang="en-US" smtClean="0"/>
              <a:t>‹#›</a:t>
            </a:fld>
            <a:endParaRPr lang="en-US"/>
          </a:p>
        </p:txBody>
      </p:sp>
      <p:cxnSp>
        <p:nvCxnSpPr>
          <p:cNvPr id="18" name="Straight Connector 17">
            <a:extLst>
              <a:ext uri="{FF2B5EF4-FFF2-40B4-BE49-F238E27FC236}">
                <a16:creationId xmlns:a16="http://schemas.microsoft.com/office/drawing/2014/main" id="{7E920EBF-EB47-485D-B94B-38FF3056EFE5}"/>
              </a:ext>
            </a:extLst>
          </p:cNvPr>
          <p:cNvCxnSpPr>
            <a:cxnSpLocks/>
          </p:cNvCxnSpPr>
          <p:nvPr userDrawn="1"/>
        </p:nvCxnSpPr>
        <p:spPr>
          <a:xfrm flipH="1" flipV="1">
            <a:off x="0" y="1037834"/>
            <a:ext cx="1353240" cy="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7982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70" r:id="rId3"/>
    <p:sldLayoutId id="2147483664" r:id="rId4"/>
    <p:sldLayoutId id="2147483660" r:id="rId5"/>
    <p:sldLayoutId id="2147483663" r:id="rId6"/>
    <p:sldLayoutId id="2147483666" r:id="rId7"/>
    <p:sldLayoutId id="2147483669" r:id="rId8"/>
    <p:sldLayoutId id="2147483654" r:id="rId9"/>
    <p:sldLayoutId id="2147483655" r:id="rId10"/>
    <p:sldLayoutId id="2147483662" r:id="rId11"/>
    <p:sldLayoutId id="2147483668" r:id="rId12"/>
  </p:sldLayoutIdLst>
  <p:txStyles>
    <p:titleStyle>
      <a:lvl1pPr algn="l" defTabSz="914400" rtl="0" eaLnBrk="1" latinLnBrk="0" hangingPunct="1">
        <a:lnSpc>
          <a:spcPct val="90000"/>
        </a:lnSpc>
        <a:spcBef>
          <a:spcPct val="0"/>
        </a:spcBef>
        <a:buNone/>
        <a:defRPr sz="4400" b="1" kern="1200">
          <a:solidFill>
            <a:srgbClr val="21415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141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141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141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141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141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tiff"/><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7.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Brandon.Darks@TN.Gov"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86E9-EA83-4CEA-91A5-497BA6C92CA0}"/>
              </a:ext>
            </a:extLst>
          </p:cNvPr>
          <p:cNvSpPr>
            <a:spLocks noGrp="1"/>
          </p:cNvSpPr>
          <p:nvPr>
            <p:ph type="title"/>
          </p:nvPr>
        </p:nvSpPr>
        <p:spPr>
          <a:xfrm>
            <a:off x="536862" y="401155"/>
            <a:ext cx="11118273" cy="2039949"/>
          </a:xfrm>
        </p:spPr>
        <p:txBody>
          <a:bodyPr>
            <a:normAutofit/>
          </a:bodyPr>
          <a:lstStyle/>
          <a:p>
            <a:pPr algn="ctr"/>
            <a:r>
              <a:rPr lang="en-US" sz="3200" dirty="0"/>
              <a:t>Highway Safety Improvement Program (HSIP)</a:t>
            </a:r>
            <a:br>
              <a:rPr lang="en-US" sz="3200" dirty="0"/>
            </a:br>
            <a:r>
              <a:rPr lang="en-US" sz="3200" dirty="0"/>
              <a:t>Roadway Safety Audit Program (RSA)</a:t>
            </a:r>
          </a:p>
        </p:txBody>
      </p:sp>
      <p:sp>
        <p:nvSpPr>
          <p:cNvPr id="3" name="Content Placeholder 2">
            <a:extLst>
              <a:ext uri="{FF2B5EF4-FFF2-40B4-BE49-F238E27FC236}">
                <a16:creationId xmlns:a16="http://schemas.microsoft.com/office/drawing/2014/main" id="{D5F5D652-EFEE-4799-BEC0-1BD686B04336}"/>
              </a:ext>
            </a:extLst>
          </p:cNvPr>
          <p:cNvSpPr>
            <a:spLocks noGrp="1"/>
          </p:cNvSpPr>
          <p:nvPr>
            <p:ph idx="1"/>
          </p:nvPr>
        </p:nvSpPr>
        <p:spPr>
          <a:xfrm>
            <a:off x="2224792" y="5090738"/>
            <a:ext cx="7546472" cy="1575221"/>
          </a:xfrm>
        </p:spPr>
        <p:txBody>
          <a:bodyPr>
            <a:normAutofit/>
          </a:bodyPr>
          <a:lstStyle/>
          <a:p>
            <a:pPr marL="0" indent="0">
              <a:buNone/>
            </a:pPr>
            <a:r>
              <a:rPr lang="en-US" b="1" i="1" dirty="0">
                <a:latin typeface="Times New Roman" panose="02020603050405020304" pitchFamily="18" charset="0"/>
                <a:cs typeface="Times New Roman" panose="02020603050405020304" pitchFamily="18" charset="0"/>
              </a:rPr>
              <a:t>Brandon Darks, </a:t>
            </a:r>
            <a:r>
              <a:rPr lang="en-US" sz="2400" b="1" i="1" dirty="0">
                <a:latin typeface="Times New Roman" panose="02020603050405020304" pitchFamily="18" charset="0"/>
                <a:cs typeface="Times New Roman" panose="02020603050405020304" pitchFamily="18" charset="0"/>
              </a:rPr>
              <a:t> Manager 2</a:t>
            </a:r>
          </a:p>
          <a:p>
            <a:pPr marL="0" indent="0">
              <a:buNone/>
            </a:pPr>
            <a:r>
              <a:rPr lang="en-US" i="1" dirty="0">
                <a:latin typeface="Times New Roman" panose="02020603050405020304" pitchFamily="18" charset="0"/>
                <a:cs typeface="Times New Roman" panose="02020603050405020304" pitchFamily="18" charset="0"/>
              </a:rPr>
              <a:t>Project Safety Office </a:t>
            </a:r>
          </a:p>
        </p:txBody>
      </p:sp>
      <p:pic>
        <p:nvPicPr>
          <p:cNvPr id="4" name="Picture 3">
            <a:extLst>
              <a:ext uri="{FF2B5EF4-FFF2-40B4-BE49-F238E27FC236}">
                <a16:creationId xmlns:a16="http://schemas.microsoft.com/office/drawing/2014/main" id="{E02DAD21-03BE-4B4B-99E2-E464E1CB936B}"/>
              </a:ext>
            </a:extLst>
          </p:cNvPr>
          <p:cNvPicPr>
            <a:picLocks noChangeAspect="1"/>
          </p:cNvPicPr>
          <p:nvPr/>
        </p:nvPicPr>
        <p:blipFill>
          <a:blip r:embed="rId3"/>
          <a:stretch>
            <a:fillRect/>
          </a:stretch>
        </p:blipFill>
        <p:spPr>
          <a:xfrm>
            <a:off x="11015370" y="6473919"/>
            <a:ext cx="1176630" cy="384081"/>
          </a:xfrm>
          <a:prstGeom prst="rect">
            <a:avLst/>
          </a:prstGeom>
        </p:spPr>
      </p:pic>
      <p:pic>
        <p:nvPicPr>
          <p:cNvPr id="5" name="Picture 4">
            <a:extLst>
              <a:ext uri="{FF2B5EF4-FFF2-40B4-BE49-F238E27FC236}">
                <a16:creationId xmlns:a16="http://schemas.microsoft.com/office/drawing/2014/main" id="{D3935DD0-5692-4322-BE66-1046D4E1E6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288" y="6176963"/>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05BEF1DB-FD71-AA12-21F6-0A9351A6163A}"/>
              </a:ext>
            </a:extLst>
          </p:cNvPr>
          <p:cNvPicPr>
            <a:picLocks noChangeAspect="1"/>
          </p:cNvPicPr>
          <p:nvPr/>
        </p:nvPicPr>
        <p:blipFill>
          <a:blip r:embed="rId5"/>
          <a:stretch>
            <a:fillRect/>
          </a:stretch>
        </p:blipFill>
        <p:spPr>
          <a:xfrm>
            <a:off x="2801199" y="2205866"/>
            <a:ext cx="6079756" cy="2679285"/>
          </a:xfrm>
          <a:prstGeom prst="rect">
            <a:avLst/>
          </a:prstGeom>
        </p:spPr>
      </p:pic>
    </p:spTree>
    <p:extLst>
      <p:ext uri="{BB962C8B-B14F-4D97-AF65-F5344CB8AC3E}">
        <p14:creationId xmlns:p14="http://schemas.microsoft.com/office/powerpoint/2010/main" val="417749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188E-7732-4098-5103-0248FCF14190}"/>
              </a:ext>
            </a:extLst>
          </p:cNvPr>
          <p:cNvSpPr>
            <a:spLocks noGrp="1"/>
          </p:cNvSpPr>
          <p:nvPr>
            <p:ph type="title"/>
          </p:nvPr>
        </p:nvSpPr>
        <p:spPr>
          <a:xfrm>
            <a:off x="2029327" y="310317"/>
            <a:ext cx="9675600" cy="1325563"/>
          </a:xfrm>
        </p:spPr>
        <p:txBody>
          <a:bodyPr/>
          <a:lstStyle/>
          <a:p>
            <a:r>
              <a:rPr lang="en-US" dirty="0"/>
              <a:t>The Safe System Approach</a:t>
            </a:r>
          </a:p>
        </p:txBody>
      </p:sp>
      <p:grpSp>
        <p:nvGrpSpPr>
          <p:cNvPr id="4" name="object 8">
            <a:extLst>
              <a:ext uri="{FF2B5EF4-FFF2-40B4-BE49-F238E27FC236}">
                <a16:creationId xmlns:a16="http://schemas.microsoft.com/office/drawing/2014/main" id="{256C277F-E5E0-C688-B067-8421DD0EC947}"/>
              </a:ext>
            </a:extLst>
          </p:cNvPr>
          <p:cNvGrpSpPr/>
          <p:nvPr/>
        </p:nvGrpSpPr>
        <p:grpSpPr>
          <a:xfrm>
            <a:off x="371856" y="1688592"/>
            <a:ext cx="11611610" cy="4491355"/>
            <a:chOff x="371856" y="1688592"/>
            <a:chExt cx="11611610" cy="4491355"/>
          </a:xfrm>
        </p:grpSpPr>
        <p:pic>
          <p:nvPicPr>
            <p:cNvPr id="5" name="object 9">
              <a:extLst>
                <a:ext uri="{FF2B5EF4-FFF2-40B4-BE49-F238E27FC236}">
                  <a16:creationId xmlns:a16="http://schemas.microsoft.com/office/drawing/2014/main" id="{E3CE23A6-C1E1-881B-AB7E-3B4DF1EE588D}"/>
                </a:ext>
              </a:extLst>
            </p:cNvPr>
            <p:cNvPicPr/>
            <p:nvPr/>
          </p:nvPicPr>
          <p:blipFill>
            <a:blip r:embed="rId3" cstate="print"/>
            <a:stretch>
              <a:fillRect/>
            </a:stretch>
          </p:blipFill>
          <p:spPr>
            <a:xfrm>
              <a:off x="371856" y="1767840"/>
              <a:ext cx="2228087" cy="1234426"/>
            </a:xfrm>
            <a:prstGeom prst="rect">
              <a:avLst/>
            </a:prstGeom>
          </p:spPr>
        </p:pic>
        <p:pic>
          <p:nvPicPr>
            <p:cNvPr id="6" name="object 10">
              <a:extLst>
                <a:ext uri="{FF2B5EF4-FFF2-40B4-BE49-F238E27FC236}">
                  <a16:creationId xmlns:a16="http://schemas.microsoft.com/office/drawing/2014/main" id="{7D5FEF96-3472-C399-78C4-FA3EFFB0285E}"/>
                </a:ext>
              </a:extLst>
            </p:cNvPr>
            <p:cNvPicPr/>
            <p:nvPr/>
          </p:nvPicPr>
          <p:blipFill>
            <a:blip r:embed="rId4" cstate="print"/>
            <a:stretch>
              <a:fillRect/>
            </a:stretch>
          </p:blipFill>
          <p:spPr>
            <a:xfrm>
              <a:off x="371856" y="3381755"/>
              <a:ext cx="2226563" cy="1173467"/>
            </a:xfrm>
            <a:prstGeom prst="rect">
              <a:avLst/>
            </a:prstGeom>
          </p:spPr>
        </p:pic>
        <p:pic>
          <p:nvPicPr>
            <p:cNvPr id="7" name="object 11">
              <a:extLst>
                <a:ext uri="{FF2B5EF4-FFF2-40B4-BE49-F238E27FC236}">
                  <a16:creationId xmlns:a16="http://schemas.microsoft.com/office/drawing/2014/main" id="{3E7EFA91-E57C-01E8-B855-F71980394672}"/>
                </a:ext>
              </a:extLst>
            </p:cNvPr>
            <p:cNvPicPr/>
            <p:nvPr/>
          </p:nvPicPr>
          <p:blipFill>
            <a:blip r:embed="rId5" cstate="print"/>
            <a:stretch>
              <a:fillRect/>
            </a:stretch>
          </p:blipFill>
          <p:spPr>
            <a:xfrm>
              <a:off x="371856" y="4934711"/>
              <a:ext cx="2228087" cy="1245107"/>
            </a:xfrm>
            <a:prstGeom prst="rect">
              <a:avLst/>
            </a:prstGeom>
          </p:spPr>
        </p:pic>
        <p:pic>
          <p:nvPicPr>
            <p:cNvPr id="8" name="object 12">
              <a:extLst>
                <a:ext uri="{FF2B5EF4-FFF2-40B4-BE49-F238E27FC236}">
                  <a16:creationId xmlns:a16="http://schemas.microsoft.com/office/drawing/2014/main" id="{3774AF91-08E5-ECCA-04EC-D26520A27CD9}"/>
                </a:ext>
              </a:extLst>
            </p:cNvPr>
            <p:cNvPicPr/>
            <p:nvPr/>
          </p:nvPicPr>
          <p:blipFill>
            <a:blip r:embed="rId6" cstate="print"/>
            <a:stretch>
              <a:fillRect/>
            </a:stretch>
          </p:blipFill>
          <p:spPr>
            <a:xfrm>
              <a:off x="9590532" y="1688592"/>
              <a:ext cx="2375903" cy="1246631"/>
            </a:xfrm>
            <a:prstGeom prst="rect">
              <a:avLst/>
            </a:prstGeom>
          </p:spPr>
        </p:pic>
        <p:pic>
          <p:nvPicPr>
            <p:cNvPr id="9" name="object 13">
              <a:extLst>
                <a:ext uri="{FF2B5EF4-FFF2-40B4-BE49-F238E27FC236}">
                  <a16:creationId xmlns:a16="http://schemas.microsoft.com/office/drawing/2014/main" id="{21C5110E-92C5-D516-243E-4DB3CCA0F3CE}"/>
                </a:ext>
              </a:extLst>
            </p:cNvPr>
            <p:cNvPicPr/>
            <p:nvPr/>
          </p:nvPicPr>
          <p:blipFill>
            <a:blip r:embed="rId7" cstate="print"/>
            <a:stretch>
              <a:fillRect/>
            </a:stretch>
          </p:blipFill>
          <p:spPr>
            <a:xfrm>
              <a:off x="9607296" y="3381755"/>
              <a:ext cx="2375914" cy="1059179"/>
            </a:xfrm>
            <a:prstGeom prst="rect">
              <a:avLst/>
            </a:prstGeom>
          </p:spPr>
        </p:pic>
        <p:pic>
          <p:nvPicPr>
            <p:cNvPr id="10" name="object 14">
              <a:extLst>
                <a:ext uri="{FF2B5EF4-FFF2-40B4-BE49-F238E27FC236}">
                  <a16:creationId xmlns:a16="http://schemas.microsoft.com/office/drawing/2014/main" id="{5DD0CB76-41F3-AF48-6889-5FEC41658448}"/>
                </a:ext>
              </a:extLst>
            </p:cNvPr>
            <p:cNvPicPr/>
            <p:nvPr/>
          </p:nvPicPr>
          <p:blipFill>
            <a:blip r:embed="rId8" cstate="print"/>
            <a:stretch>
              <a:fillRect/>
            </a:stretch>
          </p:blipFill>
          <p:spPr>
            <a:xfrm>
              <a:off x="9607296" y="4887467"/>
              <a:ext cx="2375915" cy="1292351"/>
            </a:xfrm>
            <a:prstGeom prst="rect">
              <a:avLst/>
            </a:prstGeom>
          </p:spPr>
        </p:pic>
      </p:grpSp>
      <p:pic>
        <p:nvPicPr>
          <p:cNvPr id="11" name="object 6">
            <a:extLst>
              <a:ext uri="{FF2B5EF4-FFF2-40B4-BE49-F238E27FC236}">
                <a16:creationId xmlns:a16="http://schemas.microsoft.com/office/drawing/2014/main" id="{E94BF0E5-CFF1-6BF4-F73C-6BB333A8F6D8}"/>
              </a:ext>
            </a:extLst>
          </p:cNvPr>
          <p:cNvPicPr>
            <a:picLocks noGrp="1"/>
          </p:cNvPicPr>
          <p:nvPr>
            <p:ph idx="1"/>
          </p:nvPr>
        </p:nvPicPr>
        <p:blipFill>
          <a:blip r:embed="rId9" cstate="print"/>
          <a:stretch>
            <a:fillRect/>
          </a:stretch>
        </p:blipFill>
        <p:spPr>
          <a:xfrm>
            <a:off x="3501190" y="1825625"/>
            <a:ext cx="5226042" cy="4351338"/>
          </a:xfrm>
          <a:prstGeom prst="rect">
            <a:avLst/>
          </a:prstGeom>
        </p:spPr>
      </p:pic>
    </p:spTree>
    <p:extLst>
      <p:ext uri="{BB962C8B-B14F-4D97-AF65-F5344CB8AC3E}">
        <p14:creationId xmlns:p14="http://schemas.microsoft.com/office/powerpoint/2010/main" val="37234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078" y="513185"/>
            <a:ext cx="10235681" cy="1384860"/>
          </a:xfrm>
        </p:spPr>
        <p:txBody>
          <a:bodyPr>
            <a:normAutofit fontScale="90000"/>
          </a:bodyPr>
          <a:lstStyle/>
          <a:p>
            <a:pPr>
              <a:spcBef>
                <a:spcPts val="600"/>
              </a:spcBef>
              <a:defRPr/>
            </a:pPr>
            <a:r>
              <a:rPr lang="en-US" sz="4000" dirty="0"/>
              <a:t>Highway Safety Improvement Program (HSIP)</a:t>
            </a:r>
            <a:br>
              <a:rPr lang="en-US" altLang="en-US" sz="4000" u="sng" dirty="0"/>
            </a:br>
            <a:br>
              <a:rPr lang="en-US" altLang="en-US" u="sng" dirty="0"/>
            </a:b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10565952" y="6332006"/>
            <a:ext cx="1172758" cy="383318"/>
          </a:xfrm>
          <a:prstGeom prst="rect">
            <a:avLst/>
          </a:prstGeom>
        </p:spPr>
      </p:pic>
      <p:sp>
        <p:nvSpPr>
          <p:cNvPr id="3" name="Content Placeholder 2"/>
          <p:cNvSpPr>
            <a:spLocks noGrp="1"/>
          </p:cNvSpPr>
          <p:nvPr>
            <p:ph idx="1"/>
          </p:nvPr>
        </p:nvSpPr>
        <p:spPr/>
        <p:txBody>
          <a:bodyPr>
            <a:normAutofit/>
          </a:bodyPr>
          <a:lstStyle/>
          <a:p>
            <a:r>
              <a:rPr lang="en-US" b="1" u="sng" dirty="0"/>
              <a:t>Section 148 of Title 23, United States Code (23 USC 148) </a:t>
            </a:r>
          </a:p>
          <a:p>
            <a:pPr marL="0" indent="0">
              <a:buNone/>
            </a:pPr>
            <a:endParaRPr lang="en-US" dirty="0"/>
          </a:p>
          <a:p>
            <a:pPr marL="0" indent="0">
              <a:buNone/>
            </a:pPr>
            <a:r>
              <a:rPr lang="en-US" dirty="0"/>
              <a:t>Achieving a significant reduction in traffic fatalities and serious injuries on all public roads, including non-State-owned public roads.</a:t>
            </a:r>
          </a:p>
          <a:p>
            <a:pPr marL="0" indent="0">
              <a:buNone/>
            </a:pPr>
            <a:endParaRPr lang="en-US" dirty="0"/>
          </a:p>
          <a:p>
            <a:r>
              <a:rPr lang="en-US" b="1" dirty="0"/>
              <a:t>Strategic Highway Safety Plan (SHSP) </a:t>
            </a:r>
          </a:p>
          <a:p>
            <a:r>
              <a:rPr lang="en-US" b="1" dirty="0"/>
              <a:t>All safety programs to use a data-driven process with set qualification criteria.</a:t>
            </a:r>
          </a:p>
          <a:p>
            <a:endParaRPr lang="en-US" b="1" dirty="0"/>
          </a:p>
          <a:p>
            <a:endParaRPr lang="en-US" b="1" dirty="0"/>
          </a:p>
        </p:txBody>
      </p:sp>
    </p:spTree>
    <p:extLst>
      <p:ext uri="{BB962C8B-B14F-4D97-AF65-F5344CB8AC3E}">
        <p14:creationId xmlns:p14="http://schemas.microsoft.com/office/powerpoint/2010/main" val="361691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idx="4294967295"/>
          </p:nvPr>
        </p:nvSpPr>
        <p:spPr>
          <a:xfrm>
            <a:off x="406400" y="380999"/>
            <a:ext cx="10972800" cy="3521530"/>
          </a:xfrm>
        </p:spPr>
        <p:txBody>
          <a:bodyPr>
            <a:normAutofit fontScale="85000" lnSpcReduction="20000"/>
          </a:bodyPr>
          <a:lstStyle/>
          <a:p>
            <a:pPr algn="ctr" eaLnBrk="1" hangingPunct="1">
              <a:buFont typeface="Arial" charset="0"/>
              <a:buNone/>
            </a:pPr>
            <a:endParaRPr lang="en-US" altLang="en-US" b="1" i="1" u="sng" dirty="0">
              <a:latin typeface="Times New Roman" pitchFamily="16" charset="0"/>
            </a:endParaRPr>
          </a:p>
          <a:p>
            <a:pPr algn="ctr" eaLnBrk="1" hangingPunct="1">
              <a:buFont typeface="Arial" charset="0"/>
              <a:buNone/>
            </a:pPr>
            <a:endParaRPr lang="en-US" altLang="en-US" b="1" i="1" u="sng" dirty="0">
              <a:latin typeface="Times New Roman" pitchFamily="16" charset="0"/>
            </a:endParaRPr>
          </a:p>
          <a:p>
            <a:pPr algn="ctr" eaLnBrk="1" hangingPunct="1">
              <a:buFont typeface="Arial" charset="0"/>
              <a:buNone/>
            </a:pPr>
            <a:r>
              <a:rPr lang="en-US" altLang="en-US" sz="3500" b="1" u="sng" dirty="0">
                <a:latin typeface="+mj-lt"/>
              </a:rPr>
              <a:t>Strategic Highway Safety Plan (SHSP)</a:t>
            </a:r>
          </a:p>
          <a:p>
            <a:pPr algn="ctr" eaLnBrk="1" hangingPunct="1">
              <a:buFont typeface="Arial" charset="0"/>
              <a:buNone/>
            </a:pPr>
            <a:endParaRPr lang="en-US" altLang="en-US" sz="3500" b="1" dirty="0">
              <a:latin typeface="+mj-lt"/>
            </a:endParaRPr>
          </a:p>
          <a:p>
            <a:pPr algn="ctr" eaLnBrk="1" hangingPunct="1">
              <a:buFont typeface="Arial" charset="0"/>
              <a:buNone/>
            </a:pPr>
            <a:endParaRPr lang="en-US" altLang="en-US" sz="2400" b="1" u="sng" dirty="0">
              <a:latin typeface="+mj-lt"/>
            </a:endParaRPr>
          </a:p>
          <a:p>
            <a:pPr algn="ctr" eaLnBrk="1" hangingPunct="1">
              <a:buFont typeface="Arial" charset="0"/>
              <a:buNone/>
            </a:pPr>
            <a:r>
              <a:rPr lang="en-US" altLang="en-US" sz="3000" b="1" u="sng" dirty="0">
                <a:latin typeface="+mj-lt"/>
              </a:rPr>
              <a:t>Highway Safety Improvement Program (HSIP)</a:t>
            </a:r>
          </a:p>
          <a:p>
            <a:pPr algn="ctr" eaLnBrk="1" hangingPunct="1">
              <a:buFont typeface="Arial" charset="0"/>
              <a:buNone/>
            </a:pPr>
            <a:endParaRPr lang="en-US" altLang="en-US" sz="3000" b="1" u="sng" dirty="0">
              <a:latin typeface="+mj-lt"/>
            </a:endParaRPr>
          </a:p>
          <a:p>
            <a:pPr algn="ctr" eaLnBrk="1" hangingPunct="1">
              <a:buFont typeface="Arial" charset="0"/>
              <a:buNone/>
            </a:pPr>
            <a:endParaRPr lang="en-US" altLang="en-US" sz="2400" b="1" dirty="0">
              <a:latin typeface="+mj-lt"/>
            </a:endParaRPr>
          </a:p>
          <a:p>
            <a:pPr algn="ctr" eaLnBrk="1" hangingPunct="1">
              <a:buFont typeface="Arial" charset="0"/>
              <a:buNone/>
            </a:pPr>
            <a:r>
              <a:rPr lang="en-US" altLang="en-US" b="1" u="sng" dirty="0">
                <a:latin typeface="+mj-lt"/>
              </a:rPr>
              <a:t>RSA / Initiative </a:t>
            </a:r>
            <a:r>
              <a:rPr lang="en-US" altLang="en-US" sz="2000" b="1" i="1" u="sng" dirty="0">
                <a:latin typeface="+mj-lt"/>
              </a:rPr>
              <a:t> </a:t>
            </a:r>
          </a:p>
          <a:p>
            <a:pPr algn="ctr" eaLnBrk="1" hangingPunct="1">
              <a:buFont typeface="Arial" charset="0"/>
              <a:buNone/>
            </a:pPr>
            <a:endParaRPr lang="en-US" altLang="en-US" sz="2000" i="1" u="sng" dirty="0">
              <a:latin typeface="Times New Roman" pitchFamily="16" charset="0"/>
            </a:endParaRPr>
          </a:p>
        </p:txBody>
      </p:sp>
      <p:sp>
        <p:nvSpPr>
          <p:cNvPr id="5" name="Down Arrow 4"/>
          <p:cNvSpPr/>
          <p:nvPr/>
        </p:nvSpPr>
        <p:spPr>
          <a:xfrm>
            <a:off x="5363027" y="1700892"/>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2" name="TextBox 6"/>
          <p:cNvSpPr txBox="1">
            <a:spLocks noChangeArrowheads="1"/>
          </p:cNvSpPr>
          <p:nvPr/>
        </p:nvSpPr>
        <p:spPr bwMode="auto">
          <a:xfrm>
            <a:off x="3273878" y="4686885"/>
            <a:ext cx="1888671" cy="13542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2" charset="0"/>
              </a:defRPr>
            </a:lvl1pPr>
            <a:lvl2pPr marL="742950" indent="-285750">
              <a:spcBef>
                <a:spcPct val="20000"/>
              </a:spcBef>
              <a:buFont typeface="Arial" charset="0"/>
              <a:buChar char="–"/>
              <a:defRPr sz="2800">
                <a:solidFill>
                  <a:schemeClr val="tx1"/>
                </a:solidFill>
                <a:latin typeface="Calibri" pitchFamily="32" charset="0"/>
              </a:defRPr>
            </a:lvl2pPr>
            <a:lvl3pPr marL="1143000" indent="-228600">
              <a:spcBef>
                <a:spcPct val="20000"/>
              </a:spcBef>
              <a:buFont typeface="Arial" charset="0"/>
              <a:buChar char="•"/>
              <a:defRPr sz="2400">
                <a:solidFill>
                  <a:schemeClr val="tx1"/>
                </a:solidFill>
                <a:latin typeface="Calibri" pitchFamily="32" charset="0"/>
              </a:defRPr>
            </a:lvl3pPr>
            <a:lvl4pPr marL="1600200" indent="-228600">
              <a:spcBef>
                <a:spcPct val="20000"/>
              </a:spcBef>
              <a:buFont typeface="Arial" charset="0"/>
              <a:buChar char="–"/>
              <a:defRPr sz="2000">
                <a:solidFill>
                  <a:schemeClr val="tx1"/>
                </a:solidFill>
                <a:latin typeface="Calibri" pitchFamily="32" charset="0"/>
              </a:defRPr>
            </a:lvl4pPr>
            <a:lvl5pPr marL="2057400" indent="-228600">
              <a:spcBef>
                <a:spcPct val="20000"/>
              </a:spcBef>
              <a:buFont typeface="Arial" charset="0"/>
              <a:buChar char="»"/>
              <a:defRPr sz="2000">
                <a:solidFill>
                  <a:schemeClr val="tx1"/>
                </a:solidFill>
                <a:latin typeface="Calibri" pitchFamily="32"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2"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2"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2"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2" charset="0"/>
              </a:defRPr>
            </a:lvl9pPr>
          </a:lstStyle>
          <a:p>
            <a:pPr algn="ctr" eaLnBrk="1" hangingPunct="1">
              <a:spcBef>
                <a:spcPct val="0"/>
              </a:spcBef>
              <a:buFontTx/>
              <a:buNone/>
            </a:pPr>
            <a:r>
              <a:rPr lang="en-US" altLang="en-US" sz="1600" dirty="0"/>
              <a:t>Identify Needs</a:t>
            </a:r>
          </a:p>
          <a:p>
            <a:pPr algn="ctr" eaLnBrk="1" hangingPunct="1">
              <a:spcBef>
                <a:spcPct val="0"/>
              </a:spcBef>
              <a:buFontTx/>
              <a:buNone/>
            </a:pPr>
            <a:r>
              <a:rPr lang="en-US" altLang="en-US" sz="1600" dirty="0"/>
              <a:t>&amp;</a:t>
            </a:r>
          </a:p>
          <a:p>
            <a:pPr algn="ctr" eaLnBrk="1" hangingPunct="1">
              <a:spcBef>
                <a:spcPct val="0"/>
              </a:spcBef>
              <a:buFontTx/>
              <a:buNone/>
            </a:pPr>
            <a:r>
              <a:rPr lang="en-US" altLang="en-US" sz="1600" dirty="0"/>
              <a:t>Establish Emphasis Areas</a:t>
            </a:r>
          </a:p>
          <a:p>
            <a:pPr eaLnBrk="1" hangingPunct="1">
              <a:spcBef>
                <a:spcPct val="0"/>
              </a:spcBef>
              <a:buFontTx/>
              <a:buNone/>
            </a:pPr>
            <a:endParaRPr lang="en-US" altLang="en-US" sz="1800" dirty="0"/>
          </a:p>
        </p:txBody>
      </p:sp>
      <p:sp>
        <p:nvSpPr>
          <p:cNvPr id="7174" name="TextBox 8"/>
          <p:cNvSpPr txBox="1">
            <a:spLocks noChangeArrowheads="1"/>
          </p:cNvSpPr>
          <p:nvPr/>
        </p:nvSpPr>
        <p:spPr bwMode="auto">
          <a:xfrm>
            <a:off x="1203779" y="4963885"/>
            <a:ext cx="1253671"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2" charset="0"/>
              </a:defRPr>
            </a:lvl1pPr>
            <a:lvl2pPr marL="742950" indent="-285750">
              <a:spcBef>
                <a:spcPct val="20000"/>
              </a:spcBef>
              <a:buFont typeface="Arial" charset="0"/>
              <a:buChar char="–"/>
              <a:defRPr sz="2800">
                <a:solidFill>
                  <a:schemeClr val="tx1"/>
                </a:solidFill>
                <a:latin typeface="Calibri" pitchFamily="32" charset="0"/>
              </a:defRPr>
            </a:lvl2pPr>
            <a:lvl3pPr marL="1143000" indent="-228600">
              <a:spcBef>
                <a:spcPct val="20000"/>
              </a:spcBef>
              <a:buFont typeface="Arial" charset="0"/>
              <a:buChar char="•"/>
              <a:defRPr sz="2400">
                <a:solidFill>
                  <a:schemeClr val="tx1"/>
                </a:solidFill>
                <a:latin typeface="Calibri" pitchFamily="32" charset="0"/>
              </a:defRPr>
            </a:lvl3pPr>
            <a:lvl4pPr marL="1600200" indent="-228600">
              <a:spcBef>
                <a:spcPct val="20000"/>
              </a:spcBef>
              <a:buFont typeface="Arial" charset="0"/>
              <a:buChar char="–"/>
              <a:defRPr sz="2000">
                <a:solidFill>
                  <a:schemeClr val="tx1"/>
                </a:solidFill>
                <a:latin typeface="Calibri" pitchFamily="32" charset="0"/>
              </a:defRPr>
            </a:lvl4pPr>
            <a:lvl5pPr marL="2057400" indent="-228600">
              <a:spcBef>
                <a:spcPct val="20000"/>
              </a:spcBef>
              <a:buFont typeface="Arial" charset="0"/>
              <a:buChar char="»"/>
              <a:defRPr sz="2000">
                <a:solidFill>
                  <a:schemeClr val="tx1"/>
                </a:solidFill>
                <a:latin typeface="Calibri" pitchFamily="32"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2"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2"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2"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2" charset="0"/>
              </a:defRPr>
            </a:lvl9pPr>
          </a:lstStyle>
          <a:p>
            <a:pPr algn="ctr" eaLnBrk="1" hangingPunct="1">
              <a:spcBef>
                <a:spcPct val="0"/>
              </a:spcBef>
              <a:buFontTx/>
              <a:buNone/>
            </a:pPr>
            <a:r>
              <a:rPr lang="en-US" altLang="en-US" sz="1600" dirty="0"/>
              <a:t>Collect and Process</a:t>
            </a:r>
          </a:p>
          <a:p>
            <a:pPr algn="ctr" eaLnBrk="1" hangingPunct="1">
              <a:spcBef>
                <a:spcPct val="0"/>
              </a:spcBef>
              <a:buFontTx/>
              <a:buNone/>
            </a:pPr>
            <a:r>
              <a:rPr lang="en-US" altLang="en-US" sz="1600" dirty="0"/>
              <a:t>Crash Data</a:t>
            </a:r>
          </a:p>
          <a:p>
            <a:pPr eaLnBrk="1" hangingPunct="1">
              <a:spcBef>
                <a:spcPct val="0"/>
              </a:spcBef>
              <a:buFontTx/>
              <a:buNone/>
            </a:pPr>
            <a:endParaRPr lang="en-US" altLang="en-US" sz="1600" dirty="0"/>
          </a:p>
        </p:txBody>
      </p:sp>
      <p:sp>
        <p:nvSpPr>
          <p:cNvPr id="7176" name="TextBox 10"/>
          <p:cNvSpPr txBox="1">
            <a:spLocks noChangeArrowheads="1"/>
          </p:cNvSpPr>
          <p:nvPr/>
        </p:nvSpPr>
        <p:spPr bwMode="auto">
          <a:xfrm>
            <a:off x="5832928" y="5210105"/>
            <a:ext cx="2295072"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2" charset="0"/>
              </a:defRPr>
            </a:lvl1pPr>
            <a:lvl2pPr marL="742950" indent="-285750">
              <a:spcBef>
                <a:spcPct val="20000"/>
              </a:spcBef>
              <a:buFont typeface="Arial" charset="0"/>
              <a:buChar char="–"/>
              <a:defRPr sz="2800">
                <a:solidFill>
                  <a:schemeClr val="tx1"/>
                </a:solidFill>
                <a:latin typeface="Calibri" pitchFamily="32" charset="0"/>
              </a:defRPr>
            </a:lvl2pPr>
            <a:lvl3pPr marL="1143000" indent="-228600">
              <a:spcBef>
                <a:spcPct val="20000"/>
              </a:spcBef>
              <a:buFont typeface="Arial" charset="0"/>
              <a:buChar char="•"/>
              <a:defRPr sz="2400">
                <a:solidFill>
                  <a:schemeClr val="tx1"/>
                </a:solidFill>
                <a:latin typeface="Calibri" pitchFamily="32" charset="0"/>
              </a:defRPr>
            </a:lvl3pPr>
            <a:lvl4pPr marL="1600200" indent="-228600">
              <a:spcBef>
                <a:spcPct val="20000"/>
              </a:spcBef>
              <a:buFont typeface="Arial" charset="0"/>
              <a:buChar char="–"/>
              <a:defRPr sz="2000">
                <a:solidFill>
                  <a:schemeClr val="tx1"/>
                </a:solidFill>
                <a:latin typeface="Calibri" pitchFamily="32" charset="0"/>
              </a:defRPr>
            </a:lvl4pPr>
            <a:lvl5pPr marL="2057400" indent="-228600">
              <a:spcBef>
                <a:spcPct val="20000"/>
              </a:spcBef>
              <a:buFont typeface="Arial" charset="0"/>
              <a:buChar char="»"/>
              <a:defRPr sz="2000">
                <a:solidFill>
                  <a:schemeClr val="tx1"/>
                </a:solidFill>
                <a:latin typeface="Calibri" pitchFamily="32"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2"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2"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2"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2" charset="0"/>
              </a:defRPr>
            </a:lvl9pPr>
          </a:lstStyle>
          <a:p>
            <a:pPr algn="ctr" eaLnBrk="1" hangingPunct="1">
              <a:spcBef>
                <a:spcPct val="0"/>
              </a:spcBef>
              <a:buFontTx/>
              <a:buNone/>
            </a:pPr>
            <a:r>
              <a:rPr lang="en-US" altLang="en-US" sz="1600" dirty="0"/>
              <a:t>Create Systemic</a:t>
            </a:r>
          </a:p>
          <a:p>
            <a:pPr algn="ctr" eaLnBrk="1" hangingPunct="1">
              <a:spcBef>
                <a:spcPct val="0"/>
              </a:spcBef>
              <a:buFontTx/>
              <a:buNone/>
            </a:pPr>
            <a:r>
              <a:rPr lang="en-US" altLang="en-US" sz="1600" dirty="0"/>
              <a:t>Engineering Approaches</a:t>
            </a:r>
          </a:p>
          <a:p>
            <a:pPr algn="ctr" eaLnBrk="1" hangingPunct="1">
              <a:spcBef>
                <a:spcPct val="0"/>
              </a:spcBef>
              <a:buFontTx/>
              <a:buNone/>
            </a:pPr>
            <a:r>
              <a:rPr lang="en-US" altLang="en-US" sz="1600" dirty="0"/>
              <a:t>Based on Needs</a:t>
            </a:r>
          </a:p>
        </p:txBody>
      </p:sp>
      <p:sp>
        <p:nvSpPr>
          <p:cNvPr id="7178" name="TextBox 12"/>
          <p:cNvSpPr txBox="1">
            <a:spLocks noChangeArrowheads="1"/>
          </p:cNvSpPr>
          <p:nvPr/>
        </p:nvSpPr>
        <p:spPr bwMode="auto">
          <a:xfrm>
            <a:off x="8753021" y="4471443"/>
            <a:ext cx="2644322"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2" charset="0"/>
              </a:defRPr>
            </a:lvl1pPr>
            <a:lvl2pPr marL="742950" indent="-285750">
              <a:spcBef>
                <a:spcPct val="20000"/>
              </a:spcBef>
              <a:buFont typeface="Arial" charset="0"/>
              <a:buChar char="–"/>
              <a:defRPr sz="2800">
                <a:solidFill>
                  <a:schemeClr val="tx1"/>
                </a:solidFill>
                <a:latin typeface="Calibri" pitchFamily="32" charset="0"/>
              </a:defRPr>
            </a:lvl2pPr>
            <a:lvl3pPr marL="1143000" indent="-228600">
              <a:spcBef>
                <a:spcPct val="20000"/>
              </a:spcBef>
              <a:buFont typeface="Arial" charset="0"/>
              <a:buChar char="•"/>
              <a:defRPr sz="2400">
                <a:solidFill>
                  <a:schemeClr val="tx1"/>
                </a:solidFill>
                <a:latin typeface="Calibri" pitchFamily="32" charset="0"/>
              </a:defRPr>
            </a:lvl3pPr>
            <a:lvl4pPr marL="1600200" indent="-228600">
              <a:spcBef>
                <a:spcPct val="20000"/>
              </a:spcBef>
              <a:buFont typeface="Arial" charset="0"/>
              <a:buChar char="–"/>
              <a:defRPr sz="2000">
                <a:solidFill>
                  <a:schemeClr val="tx1"/>
                </a:solidFill>
                <a:latin typeface="Calibri" pitchFamily="32" charset="0"/>
              </a:defRPr>
            </a:lvl4pPr>
            <a:lvl5pPr marL="2057400" indent="-228600">
              <a:spcBef>
                <a:spcPct val="20000"/>
              </a:spcBef>
              <a:buFont typeface="Arial" charset="0"/>
              <a:buChar char="»"/>
              <a:defRPr sz="2000">
                <a:solidFill>
                  <a:schemeClr val="tx1"/>
                </a:solidFill>
                <a:latin typeface="Calibri" pitchFamily="32"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2"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2"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2"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2" charset="0"/>
              </a:defRPr>
            </a:lvl9pPr>
          </a:lstStyle>
          <a:p>
            <a:pPr algn="ctr" eaLnBrk="1" hangingPunct="1">
              <a:spcBef>
                <a:spcPct val="0"/>
              </a:spcBef>
              <a:buFontTx/>
              <a:buNone/>
            </a:pPr>
            <a:r>
              <a:rPr lang="en-US" altLang="en-US" sz="1600" dirty="0"/>
              <a:t>Inclusive</a:t>
            </a:r>
          </a:p>
          <a:p>
            <a:pPr algn="ctr" eaLnBrk="1" hangingPunct="1">
              <a:spcBef>
                <a:spcPct val="0"/>
              </a:spcBef>
              <a:buFontTx/>
              <a:buNone/>
            </a:pPr>
            <a:r>
              <a:rPr lang="en-US" altLang="en-US" sz="1600" dirty="0"/>
              <a:t>Multidisciplinary Team with State and Local Stakeholders to Engineer, Educate, Enforce, and provide EMS services for roadways</a:t>
            </a:r>
          </a:p>
        </p:txBody>
      </p:sp>
      <p:sp>
        <p:nvSpPr>
          <p:cNvPr id="13" name="Down Arrow 12"/>
          <p:cNvSpPr/>
          <p:nvPr/>
        </p:nvSpPr>
        <p:spPr>
          <a:xfrm rot="16200000">
            <a:off x="5313391" y="5365317"/>
            <a:ext cx="394550" cy="402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Down Arrow 13"/>
          <p:cNvSpPr/>
          <p:nvPr/>
        </p:nvSpPr>
        <p:spPr>
          <a:xfrm rot="16200000">
            <a:off x="2662493" y="5365317"/>
            <a:ext cx="394550" cy="402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Down Arrow 15"/>
          <p:cNvSpPr/>
          <p:nvPr/>
        </p:nvSpPr>
        <p:spPr>
          <a:xfrm rot="16200000">
            <a:off x="8228947" y="5360110"/>
            <a:ext cx="394550" cy="402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Down Arrow 16"/>
          <p:cNvSpPr/>
          <p:nvPr/>
        </p:nvSpPr>
        <p:spPr>
          <a:xfrm>
            <a:off x="5425845" y="2881992"/>
            <a:ext cx="331563" cy="416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5" name="Picture 14"/>
          <p:cNvPicPr>
            <a:picLocks noChangeAspect="1"/>
          </p:cNvPicPr>
          <p:nvPr/>
        </p:nvPicPr>
        <p:blipFill>
          <a:blip r:embed="rId3"/>
          <a:stretch>
            <a:fillRect/>
          </a:stretch>
        </p:blipFill>
        <p:spPr>
          <a:xfrm>
            <a:off x="10565952" y="6332006"/>
            <a:ext cx="1172758" cy="383318"/>
          </a:xfrm>
          <a:prstGeom prst="rect">
            <a:avLst/>
          </a:prstGeom>
        </p:spPr>
      </p:pic>
      <p:pic>
        <p:nvPicPr>
          <p:cNvPr id="1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1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DB58-B786-FB7E-2D0C-2AFFD353194E}"/>
              </a:ext>
            </a:extLst>
          </p:cNvPr>
          <p:cNvSpPr>
            <a:spLocks noGrp="1"/>
          </p:cNvSpPr>
          <p:nvPr>
            <p:ph type="title"/>
          </p:nvPr>
        </p:nvSpPr>
        <p:spPr>
          <a:xfrm>
            <a:off x="1003853" y="201267"/>
            <a:ext cx="9675600" cy="1325563"/>
          </a:xfrm>
        </p:spPr>
        <p:txBody>
          <a:bodyPr/>
          <a:lstStyle/>
          <a:p>
            <a:r>
              <a:rPr lang="en-US" dirty="0"/>
              <a:t>Data Driven Process </a:t>
            </a:r>
          </a:p>
        </p:txBody>
      </p:sp>
      <p:pic>
        <p:nvPicPr>
          <p:cNvPr id="6" name="Content Placeholder 5">
            <a:extLst>
              <a:ext uri="{FF2B5EF4-FFF2-40B4-BE49-F238E27FC236}">
                <a16:creationId xmlns:a16="http://schemas.microsoft.com/office/drawing/2014/main" id="{29863DCA-1E23-A3AA-D6B4-E767EB95C49D}"/>
              </a:ext>
            </a:extLst>
          </p:cNvPr>
          <p:cNvPicPr>
            <a:picLocks noGrp="1" noChangeAspect="1"/>
          </p:cNvPicPr>
          <p:nvPr>
            <p:ph idx="1"/>
          </p:nvPr>
        </p:nvPicPr>
        <p:blipFill>
          <a:blip r:embed="rId3"/>
          <a:stretch>
            <a:fillRect/>
          </a:stretch>
        </p:blipFill>
        <p:spPr>
          <a:xfrm>
            <a:off x="1126435" y="1375144"/>
            <a:ext cx="9130748" cy="4801819"/>
          </a:xfrm>
        </p:spPr>
      </p:pic>
    </p:spTree>
    <p:extLst>
      <p:ext uri="{BB962C8B-B14F-4D97-AF65-F5344CB8AC3E}">
        <p14:creationId xmlns:p14="http://schemas.microsoft.com/office/powerpoint/2010/main" val="26808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AFABC5-457D-4AB3-8FF0-9E4D923F77F2}"/>
              </a:ext>
            </a:extLst>
          </p:cNvPr>
          <p:cNvSpPr txBox="1"/>
          <p:nvPr/>
        </p:nvSpPr>
        <p:spPr>
          <a:xfrm>
            <a:off x="1271401" y="645947"/>
            <a:ext cx="7347857" cy="769441"/>
          </a:xfrm>
          <a:prstGeom prst="rect">
            <a:avLst/>
          </a:prstGeom>
          <a:noFill/>
        </p:spPr>
        <p:txBody>
          <a:bodyPr wrap="square" rtlCol="0">
            <a:spAutoFit/>
          </a:bodyPr>
          <a:lstStyle/>
          <a:p>
            <a:r>
              <a:rPr lang="en-US" sz="4400" b="1" dirty="0">
                <a:solidFill>
                  <a:srgbClr val="265961"/>
                </a:solidFill>
                <a:effectLst>
                  <a:outerShdw blurRad="38100" dist="38100" dir="2700000" algn="tl">
                    <a:srgbClr val="000000">
                      <a:alpha val="43137"/>
                    </a:srgbClr>
                  </a:outerShdw>
                </a:effectLst>
                <a:latin typeface="+mj-lt"/>
              </a:rPr>
              <a:t>Safety Data</a:t>
            </a:r>
          </a:p>
        </p:txBody>
      </p:sp>
      <p:sp>
        <p:nvSpPr>
          <p:cNvPr id="2" name="Rectangle 1"/>
          <p:cNvSpPr/>
          <p:nvPr/>
        </p:nvSpPr>
        <p:spPr>
          <a:xfrm>
            <a:off x="1271401" y="1683310"/>
            <a:ext cx="9529949" cy="5447645"/>
          </a:xfrm>
          <a:prstGeom prst="rect">
            <a:avLst/>
          </a:prstGeom>
        </p:spPr>
        <p:txBody>
          <a:bodyPr wrap="square">
            <a:spAutoFit/>
          </a:bodyPr>
          <a:lstStyle/>
          <a:p>
            <a:pPr algn="just">
              <a:defRPr/>
            </a:pPr>
            <a:r>
              <a:rPr lang="en-US" sz="2400" b="1" u="sng" dirty="0">
                <a:latin typeface="+mj-lt"/>
              </a:rPr>
              <a:t>HSIP Annual Report</a:t>
            </a:r>
            <a:r>
              <a:rPr lang="en-US" sz="2400" dirty="0">
                <a:latin typeface="+mj-lt"/>
              </a:rPr>
              <a:t>- submitted to FHWA</a:t>
            </a:r>
            <a:endParaRPr lang="en-US" sz="2400" b="1" u="sng" dirty="0">
              <a:latin typeface="+mj-lt"/>
            </a:endParaRPr>
          </a:p>
          <a:p>
            <a:pPr algn="just">
              <a:defRPr/>
            </a:pPr>
            <a:endParaRPr lang="en-US" sz="2400" b="1" u="sng" dirty="0">
              <a:latin typeface="+mj-lt"/>
            </a:endParaRPr>
          </a:p>
          <a:p>
            <a:pPr algn="just">
              <a:defRPr/>
            </a:pPr>
            <a:r>
              <a:rPr lang="en-US" sz="2400" b="1" u="sng" dirty="0">
                <a:latin typeface="+mj-lt"/>
              </a:rPr>
              <a:t>E-TRIMS</a:t>
            </a:r>
            <a:r>
              <a:rPr lang="en-US" dirty="0">
                <a:latin typeface="+mj-lt"/>
              </a:rPr>
              <a:t>:  </a:t>
            </a:r>
            <a:r>
              <a:rPr lang="en-US" sz="2000" dirty="0">
                <a:latin typeface="+mj-lt"/>
              </a:rPr>
              <a:t>Tennessee Roadway Information Management System</a:t>
            </a:r>
          </a:p>
          <a:p>
            <a:pPr algn="just">
              <a:defRPr/>
            </a:pPr>
            <a:endParaRPr lang="en-US" sz="2000" dirty="0">
              <a:latin typeface="+mj-lt"/>
            </a:endParaRPr>
          </a:p>
          <a:p>
            <a:pPr algn="just">
              <a:defRPr/>
            </a:pPr>
            <a:r>
              <a:rPr lang="en-US" sz="2000" dirty="0">
                <a:latin typeface="+mj-lt"/>
              </a:rPr>
              <a:t>TDOT Statewide database housing all roadway elements</a:t>
            </a:r>
          </a:p>
          <a:p>
            <a:pPr algn="just">
              <a:defRPr/>
            </a:pPr>
            <a:endParaRPr lang="en-US" sz="2000" dirty="0">
              <a:latin typeface="+mj-lt"/>
            </a:endParaRPr>
          </a:p>
          <a:p>
            <a:pPr algn="just">
              <a:defRPr/>
            </a:pPr>
            <a:r>
              <a:rPr lang="en-US" sz="2000" dirty="0">
                <a:latin typeface="+mj-lt"/>
              </a:rPr>
              <a:t>AASHTO </a:t>
            </a:r>
            <a:r>
              <a:rPr lang="en-US" sz="2000" dirty="0" err="1">
                <a:latin typeface="+mj-lt"/>
              </a:rPr>
              <a:t>Safetyware</a:t>
            </a:r>
            <a:r>
              <a:rPr lang="en-US" sz="2000" dirty="0">
                <a:latin typeface="+mj-lt"/>
              </a:rPr>
              <a:t>- Numetric:</a:t>
            </a:r>
          </a:p>
          <a:p>
            <a:pPr algn="just">
              <a:defRPr/>
            </a:pPr>
            <a:endParaRPr lang="en-US" sz="2000" dirty="0">
              <a:latin typeface="+mj-lt"/>
            </a:endParaRPr>
          </a:p>
          <a:p>
            <a:pPr algn="just">
              <a:defRPr/>
            </a:pPr>
            <a:r>
              <a:rPr lang="en-US" sz="2000" dirty="0">
                <a:latin typeface="+mj-lt"/>
              </a:rPr>
              <a:t>Early implementation phases:			Crash analysis</a:t>
            </a:r>
          </a:p>
          <a:p>
            <a:pPr algn="just">
              <a:defRPr/>
            </a:pPr>
            <a:r>
              <a:rPr lang="en-US" sz="2000" dirty="0">
                <a:latin typeface="+mj-lt"/>
              </a:rPr>
              <a:t>						Network screening</a:t>
            </a:r>
          </a:p>
          <a:p>
            <a:pPr marL="344488" lvl="2">
              <a:defRPr/>
            </a:pPr>
            <a:endParaRPr lang="en-US" sz="2000" dirty="0"/>
          </a:p>
          <a:p>
            <a:pPr algn="just">
              <a:defRPr/>
            </a:pPr>
            <a:r>
              <a:rPr lang="en-US" sz="2000" dirty="0"/>
              <a:t>Tennessee Integrated Traffic Analysis Network (TITAN)</a:t>
            </a:r>
          </a:p>
          <a:p>
            <a:pPr>
              <a:buClr>
                <a:srgbClr val="FF0000"/>
              </a:buClr>
              <a:buSzPct val="70000"/>
            </a:pPr>
            <a:endParaRPr lang="en-US" altLang="en-US" sz="2000" dirty="0">
              <a:latin typeface="+mj-lt"/>
            </a:endParaRPr>
          </a:p>
          <a:p>
            <a:pPr>
              <a:buClr>
                <a:srgbClr val="FF0000"/>
              </a:buClr>
              <a:buSzPct val="70000"/>
            </a:pPr>
            <a:r>
              <a:rPr lang="en-US" altLang="en-US" sz="2000" dirty="0">
                <a:latin typeface="+mj-lt"/>
              </a:rPr>
              <a:t>Collecting/analyzing crash data/crash rates/severity for HSIP eligibility</a:t>
            </a:r>
          </a:p>
          <a:p>
            <a:pPr>
              <a:buClr>
                <a:srgbClr val="FF0000"/>
              </a:buClr>
              <a:buSzPct val="70000"/>
              <a:buFont typeface="Wingdings 2" pitchFamily="16" charset="2"/>
              <a:buChar char="á"/>
            </a:pPr>
            <a:endParaRPr lang="en-US" altLang="en-US" sz="2000" dirty="0">
              <a:latin typeface="+mj-lt"/>
            </a:endParaRPr>
          </a:p>
          <a:p>
            <a:pPr>
              <a:buClr>
                <a:srgbClr val="FF0000"/>
              </a:buClr>
              <a:buSzPct val="70000"/>
            </a:pPr>
            <a:endParaRPr lang="en-US" altLang="en-US" dirty="0">
              <a:latin typeface="+mj-lt"/>
            </a:endParaRPr>
          </a:p>
          <a:p>
            <a:pPr marL="687388" lvl="2" indent="-342900">
              <a:defRPr/>
            </a:pPr>
            <a:endParaRPr lang="en-US" dirty="0"/>
          </a:p>
        </p:txBody>
      </p:sp>
      <p:pic>
        <p:nvPicPr>
          <p:cNvPr id="6" name="Picture 5"/>
          <p:cNvPicPr>
            <a:picLocks noChangeAspect="1"/>
          </p:cNvPicPr>
          <p:nvPr/>
        </p:nvPicPr>
        <p:blipFill>
          <a:blip r:embed="rId2"/>
          <a:stretch>
            <a:fillRect/>
          </a:stretch>
        </p:blipFill>
        <p:spPr>
          <a:xfrm>
            <a:off x="10565952" y="6332006"/>
            <a:ext cx="1172758" cy="383318"/>
          </a:xfrm>
          <a:prstGeom prst="rect">
            <a:avLst/>
          </a:prstGeom>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50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 map&#10;&#10;Description automatically generated">
            <a:extLst>
              <a:ext uri="{FF2B5EF4-FFF2-40B4-BE49-F238E27FC236}">
                <a16:creationId xmlns:a16="http://schemas.microsoft.com/office/drawing/2014/main" id="{A5A1CD4C-E5D2-3BAA-6F29-A49794AB4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 y="546100"/>
            <a:ext cx="12084050" cy="5765800"/>
          </a:xfrm>
          <a:prstGeom prst="rect">
            <a:avLst/>
          </a:prstGeom>
        </p:spPr>
      </p:pic>
    </p:spTree>
    <p:extLst>
      <p:ext uri="{BB962C8B-B14F-4D97-AF65-F5344CB8AC3E}">
        <p14:creationId xmlns:p14="http://schemas.microsoft.com/office/powerpoint/2010/main" val="415411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CB42BC79-A88D-4016-6B1C-6AA973498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12192000" cy="6477000"/>
          </a:xfrm>
          <a:prstGeom prst="rect">
            <a:avLst/>
          </a:prstGeom>
        </p:spPr>
      </p:pic>
    </p:spTree>
    <p:extLst>
      <p:ext uri="{BB962C8B-B14F-4D97-AF65-F5344CB8AC3E}">
        <p14:creationId xmlns:p14="http://schemas.microsoft.com/office/powerpoint/2010/main" val="340445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22CDD-A1D7-5760-01A9-95359BEB9FAC}"/>
              </a:ext>
            </a:extLst>
          </p:cNvPr>
          <p:cNvPicPr>
            <a:picLocks noChangeAspect="1"/>
          </p:cNvPicPr>
          <p:nvPr/>
        </p:nvPicPr>
        <p:blipFill>
          <a:blip r:embed="rId2"/>
          <a:stretch>
            <a:fillRect/>
          </a:stretch>
        </p:blipFill>
        <p:spPr>
          <a:xfrm>
            <a:off x="636560" y="0"/>
            <a:ext cx="10918880" cy="6858000"/>
          </a:xfrm>
          <a:prstGeom prst="rect">
            <a:avLst/>
          </a:prstGeom>
        </p:spPr>
      </p:pic>
    </p:spTree>
    <p:extLst>
      <p:ext uri="{BB962C8B-B14F-4D97-AF65-F5344CB8AC3E}">
        <p14:creationId xmlns:p14="http://schemas.microsoft.com/office/powerpoint/2010/main" val="58531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792" y="427009"/>
            <a:ext cx="9675600" cy="1325563"/>
          </a:xfrm>
        </p:spPr>
        <p:txBody>
          <a:bodyPr>
            <a:normAutofit/>
          </a:bodyPr>
          <a:lstStyle/>
          <a:p>
            <a:pPr>
              <a:spcBef>
                <a:spcPts val="600"/>
              </a:spcBef>
              <a:defRPr/>
            </a:pPr>
            <a:r>
              <a:rPr lang="en-US" dirty="0">
                <a:effectLst>
                  <a:outerShdw blurRad="38100" dist="38100" dir="2700000" algn="tl">
                    <a:srgbClr val="000000">
                      <a:alpha val="43137"/>
                    </a:srgbClr>
                  </a:outerShdw>
                </a:effectLst>
              </a:rPr>
              <a:t>What is a Road Safety Audit (RSA)</a:t>
            </a:r>
            <a:endParaRPr lang="en-US" sz="4000" dirty="0">
              <a:solidFill>
                <a:srgbClr val="265961"/>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10565952" y="6332006"/>
            <a:ext cx="1172758" cy="383318"/>
          </a:xfrm>
          <a:prstGeom prst="rect">
            <a:avLst/>
          </a:prstGeom>
        </p:spPr>
      </p:pic>
      <p:sp>
        <p:nvSpPr>
          <p:cNvPr id="3" name="Content Placeholder 2"/>
          <p:cNvSpPr>
            <a:spLocks noGrp="1"/>
          </p:cNvSpPr>
          <p:nvPr>
            <p:ph idx="1"/>
          </p:nvPr>
        </p:nvSpPr>
        <p:spPr/>
        <p:txBody>
          <a:bodyPr>
            <a:normAutofit/>
          </a:bodyPr>
          <a:lstStyle/>
          <a:p>
            <a:pPr marL="285750" indent="-285750">
              <a:defRPr/>
            </a:pPr>
            <a:r>
              <a:rPr lang="en-US" dirty="0"/>
              <a:t>A </a:t>
            </a:r>
            <a:r>
              <a:rPr lang="en-US" b="1" dirty="0"/>
              <a:t>R</a:t>
            </a:r>
            <a:r>
              <a:rPr lang="en-US" dirty="0"/>
              <a:t>oad </a:t>
            </a:r>
            <a:r>
              <a:rPr lang="en-US" b="1" dirty="0"/>
              <a:t>S</a:t>
            </a:r>
            <a:r>
              <a:rPr lang="en-US" dirty="0"/>
              <a:t>afety </a:t>
            </a:r>
            <a:r>
              <a:rPr lang="en-US" b="1" dirty="0"/>
              <a:t>A</a:t>
            </a:r>
            <a:r>
              <a:rPr lang="en-US" dirty="0"/>
              <a:t>udit (RSA) is a formal safety performance examination of an existing or future road or intersection by an independent audit team.</a:t>
            </a:r>
          </a:p>
          <a:p>
            <a:pPr marL="285750" indent="-285750">
              <a:defRPr/>
            </a:pPr>
            <a:endParaRPr lang="en-US" dirty="0"/>
          </a:p>
          <a:p>
            <a:pPr marL="285750" indent="-285750">
              <a:defRPr/>
            </a:pPr>
            <a:r>
              <a:rPr lang="en-US" dirty="0"/>
              <a:t>The RSA team considers the safety of all road users: utilizing crash data, field data and reports on road safety issues and opportunities for safety improvements.</a:t>
            </a:r>
            <a:endParaRPr lang="en-US" altLang="en-US" dirty="0"/>
          </a:p>
        </p:txBody>
      </p:sp>
    </p:spTree>
    <p:extLst>
      <p:ext uri="{BB962C8B-B14F-4D97-AF65-F5344CB8AC3E}">
        <p14:creationId xmlns:p14="http://schemas.microsoft.com/office/powerpoint/2010/main" val="291344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454" y="139822"/>
            <a:ext cx="5120561" cy="1325563"/>
          </a:xfrm>
        </p:spPr>
        <p:txBody>
          <a:bodyPr>
            <a:normAutofit/>
          </a:bodyPr>
          <a:lstStyle/>
          <a:p>
            <a:pPr>
              <a:spcBef>
                <a:spcPts val="600"/>
              </a:spcBef>
              <a:defRPr/>
            </a:pPr>
            <a:r>
              <a:rPr lang="en-US" dirty="0">
                <a:effectLst>
                  <a:outerShdw blurRad="38100" dist="38100" dir="2700000" algn="tl">
                    <a:srgbClr val="000000">
                      <a:alpha val="43137"/>
                    </a:srgbClr>
                  </a:outerShdw>
                </a:effectLst>
              </a:rPr>
              <a:t>RSA Process</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465385"/>
            <a:ext cx="7754815" cy="5046805"/>
          </a:xfrm>
        </p:spPr>
        <p:txBody>
          <a:bodyPr>
            <a:normAutofit lnSpcReduction="10000"/>
          </a:bodyPr>
          <a:lstStyle/>
          <a:p>
            <a:pPr marL="285750" indent="-285750">
              <a:defRPr/>
            </a:pPr>
            <a:r>
              <a:rPr lang="en-US" i="1" dirty="0">
                <a:effectLst>
                  <a:outerShdw blurRad="38100" dist="38100" dir="2700000" algn="tl">
                    <a:srgbClr val="000000">
                      <a:alpha val="43137"/>
                    </a:srgbClr>
                  </a:outerShdw>
                </a:effectLst>
              </a:rPr>
              <a:t>Pre-Brief Meeting</a:t>
            </a:r>
          </a:p>
          <a:p>
            <a:pPr marL="722376" lvl="1" indent="-274320">
              <a:buFont typeface="Wingdings" pitchFamily="2" charset="2"/>
              <a:buChar char="§"/>
              <a:defRPr/>
            </a:pPr>
            <a:r>
              <a:rPr lang="en-US" sz="2800" dirty="0"/>
              <a:t>Site Identification</a:t>
            </a:r>
          </a:p>
          <a:p>
            <a:pPr marL="722376" lvl="1" indent="-274320">
              <a:buFont typeface="Wingdings" pitchFamily="2" charset="2"/>
              <a:buChar char="§"/>
              <a:defRPr/>
            </a:pPr>
            <a:r>
              <a:rPr lang="en-US" sz="2800" dirty="0"/>
              <a:t>Crash Rates</a:t>
            </a:r>
          </a:p>
          <a:p>
            <a:pPr marL="722376" lvl="1" indent="-274320">
              <a:buFont typeface="Wingdings" pitchFamily="2" charset="2"/>
              <a:buChar char="§"/>
              <a:defRPr/>
            </a:pPr>
            <a:r>
              <a:rPr lang="en-US" sz="2800" dirty="0"/>
              <a:t>Crash Diagrams </a:t>
            </a:r>
          </a:p>
          <a:p>
            <a:pPr marL="285750" indent="-285750">
              <a:defRPr/>
            </a:pPr>
            <a:r>
              <a:rPr lang="en-US" i="1" dirty="0">
                <a:effectLst>
                  <a:outerShdw blurRad="38100" dist="38100" dir="2700000" algn="tl">
                    <a:srgbClr val="000000">
                      <a:alpha val="43137"/>
                    </a:srgbClr>
                  </a:outerShdw>
                </a:effectLst>
              </a:rPr>
              <a:t>Site Visit</a:t>
            </a:r>
          </a:p>
          <a:p>
            <a:pPr marL="722376" lvl="1" indent="-274320">
              <a:buFont typeface="Wingdings" pitchFamily="2" charset="2"/>
              <a:buChar char="§"/>
              <a:defRPr/>
            </a:pPr>
            <a:r>
              <a:rPr lang="en-US" sz="2800" dirty="0"/>
              <a:t>Photo Inventory</a:t>
            </a:r>
          </a:p>
          <a:p>
            <a:pPr marL="722376" lvl="1" indent="-274320">
              <a:buFont typeface="Wingdings" pitchFamily="2" charset="2"/>
              <a:buChar char="§"/>
              <a:defRPr/>
            </a:pPr>
            <a:r>
              <a:rPr lang="en-US" sz="2800" dirty="0"/>
              <a:t>Recommendations</a:t>
            </a:r>
          </a:p>
          <a:p>
            <a:pPr marL="285750" indent="-285750">
              <a:defRPr/>
            </a:pPr>
            <a:r>
              <a:rPr lang="en-US" i="1" dirty="0">
                <a:effectLst>
                  <a:outerShdw blurRad="38100" dist="38100" dir="2700000" algn="tl">
                    <a:srgbClr val="000000">
                      <a:alpha val="43137"/>
                    </a:srgbClr>
                  </a:outerShdw>
                </a:effectLst>
              </a:rPr>
              <a:t>RSA Packet</a:t>
            </a:r>
          </a:p>
          <a:p>
            <a:pPr marL="722376" lvl="1" indent="-274320">
              <a:buFont typeface="Wingdings" pitchFamily="2" charset="2"/>
              <a:buChar char="§"/>
              <a:defRPr/>
            </a:pPr>
            <a:r>
              <a:rPr lang="en-US" sz="2800" dirty="0"/>
              <a:t>Guidance Figures</a:t>
            </a:r>
          </a:p>
          <a:p>
            <a:pPr marL="722376" lvl="1" indent="-274320">
              <a:buFont typeface="Wingdings" pitchFamily="2" charset="2"/>
              <a:buChar char="§"/>
              <a:defRPr/>
            </a:pPr>
            <a:r>
              <a:rPr lang="en-US" sz="2800" dirty="0"/>
              <a:t>Cost Estimate</a:t>
            </a:r>
          </a:p>
          <a:p>
            <a:pPr marL="722376" lvl="1" indent="-274320">
              <a:buFont typeface="Wingdings" pitchFamily="2" charset="2"/>
              <a:buChar char="§"/>
              <a:defRPr/>
            </a:pPr>
            <a:r>
              <a:rPr lang="en-US" sz="2800" dirty="0"/>
              <a:t>Review Report</a:t>
            </a:r>
          </a:p>
          <a:p>
            <a:pPr marL="341313" indent="-339725">
              <a:spcBef>
                <a:spcPts val="600"/>
              </a:spcBef>
              <a:buFont typeface="Arial" charset="0"/>
              <a:buNone/>
              <a:defRPr/>
            </a:pPr>
            <a:endParaRPr lang="en-US" altLang="en-US" sz="1700" dirty="0"/>
          </a:p>
        </p:txBody>
      </p:sp>
      <p:pic>
        <p:nvPicPr>
          <p:cNvPr id="11" name="Picture 10">
            <a:extLst>
              <a:ext uri="{FF2B5EF4-FFF2-40B4-BE49-F238E27FC236}">
                <a16:creationId xmlns:a16="http://schemas.microsoft.com/office/drawing/2014/main" id="{8A705874-484B-4AF9-A0D4-083974734F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3983"/>
          <a:stretch/>
        </p:blipFill>
        <p:spPr>
          <a:xfrm>
            <a:off x="6233240" y="1114514"/>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565952" y="6332006"/>
            <a:ext cx="1172758" cy="383318"/>
          </a:xfrm>
          <a:prstGeom prst="rect">
            <a:avLst/>
          </a:prstGeom>
        </p:spPr>
      </p:pic>
    </p:spTree>
    <p:extLst>
      <p:ext uri="{BB962C8B-B14F-4D97-AF65-F5344CB8AC3E}">
        <p14:creationId xmlns:p14="http://schemas.microsoft.com/office/powerpoint/2010/main" val="173539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600"/>
              </a:spcBef>
              <a:defRPr/>
            </a:pPr>
            <a:br>
              <a:rPr lang="en-US" altLang="en-US" u="sng" dirty="0"/>
            </a:br>
            <a:r>
              <a:rPr lang="en-US" dirty="0"/>
              <a:t>Agenda</a:t>
            </a:r>
            <a:br>
              <a:rPr lang="en-US" altLang="en-US" u="sng" dirty="0"/>
            </a:b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10565952" y="6332006"/>
            <a:ext cx="1172758" cy="383318"/>
          </a:xfrm>
          <a:prstGeom prst="rect">
            <a:avLst/>
          </a:prstGeom>
        </p:spPr>
      </p:pic>
      <p:sp>
        <p:nvSpPr>
          <p:cNvPr id="3" name="Content Placeholder 2"/>
          <p:cNvSpPr>
            <a:spLocks noGrp="1"/>
          </p:cNvSpPr>
          <p:nvPr>
            <p:ph idx="1"/>
          </p:nvPr>
        </p:nvSpPr>
        <p:spPr>
          <a:xfrm>
            <a:off x="1246909" y="1569027"/>
            <a:ext cx="10564092" cy="4607936"/>
          </a:xfrm>
        </p:spPr>
        <p:txBody>
          <a:bodyPr>
            <a:normAutofit/>
          </a:bodyPr>
          <a:lstStyle/>
          <a:p>
            <a:pPr marL="341313" indent="-339725">
              <a:spcBef>
                <a:spcPts val="600"/>
              </a:spcBef>
              <a:buFont typeface="Arial" charset="0"/>
              <a:buNone/>
              <a:defRPr/>
            </a:pPr>
            <a:endParaRPr lang="en-US" altLang="en-US" u="sng" dirty="0"/>
          </a:p>
          <a:p>
            <a:pPr>
              <a:defRPr/>
            </a:pPr>
            <a:r>
              <a:rPr lang="en-US" dirty="0"/>
              <a:t>Strategic Highway Safety Plan</a:t>
            </a:r>
          </a:p>
          <a:p>
            <a:pPr>
              <a:defRPr/>
            </a:pPr>
            <a:r>
              <a:rPr lang="en-US" dirty="0"/>
              <a:t>HSIP-Highway Safety Improvement Program</a:t>
            </a:r>
          </a:p>
          <a:p>
            <a:pPr>
              <a:defRPr/>
            </a:pPr>
            <a:endParaRPr lang="en-US" dirty="0"/>
          </a:p>
          <a:p>
            <a:pPr>
              <a:defRPr/>
            </a:pPr>
            <a:r>
              <a:rPr lang="en-US" dirty="0"/>
              <a:t>TDOT Safety Programs</a:t>
            </a:r>
          </a:p>
          <a:p>
            <a:pPr lvl="1">
              <a:defRPr/>
            </a:pPr>
            <a:r>
              <a:rPr lang="en-US" sz="2200" dirty="0"/>
              <a:t>Road Safety Audits (RSA)</a:t>
            </a:r>
          </a:p>
          <a:p>
            <a:pPr lvl="1">
              <a:defRPr/>
            </a:pPr>
            <a:r>
              <a:rPr lang="en-US" sz="2200" dirty="0"/>
              <a:t>Spot Safety Program</a:t>
            </a:r>
          </a:p>
          <a:p>
            <a:pPr lvl="1">
              <a:defRPr/>
            </a:pPr>
            <a:r>
              <a:rPr lang="en-US" sz="2200" dirty="0"/>
              <a:t>Safety Initiatives – (LRSI) Local Road Safety Initiative</a:t>
            </a:r>
          </a:p>
          <a:p>
            <a:pPr marL="0" indent="0">
              <a:buNone/>
              <a:defRPr/>
            </a:pPr>
            <a:endParaRPr lang="en-US" b="1" dirty="0"/>
          </a:p>
          <a:p>
            <a:pPr marL="341313" indent="-339725" algn="just">
              <a:spcBef>
                <a:spcPts val="600"/>
              </a:spcBef>
              <a:buFont typeface="Arial" charset="0"/>
              <a:buNone/>
              <a:defRPr/>
            </a:pPr>
            <a:endParaRPr lang="en-US" altLang="en-US" dirty="0"/>
          </a:p>
        </p:txBody>
      </p:sp>
    </p:spTree>
    <p:extLst>
      <p:ext uri="{BB962C8B-B14F-4D97-AF65-F5344CB8AC3E}">
        <p14:creationId xmlns:p14="http://schemas.microsoft.com/office/powerpoint/2010/main" val="149743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9F60B4-B50D-45A8-AAD3-78BDDA576438}"/>
              </a:ext>
            </a:extLst>
          </p:cNvPr>
          <p:cNvSpPr>
            <a:spLocks noGrp="1"/>
          </p:cNvSpPr>
          <p:nvPr>
            <p:ph sz="half" idx="1"/>
          </p:nvPr>
        </p:nvSpPr>
        <p:spPr>
          <a:xfrm>
            <a:off x="838200" y="2037083"/>
            <a:ext cx="5181600" cy="3928421"/>
          </a:xfrm>
        </p:spPr>
        <p:txBody>
          <a:bodyPr>
            <a:normAutofit fontScale="92500" lnSpcReduction="20000"/>
          </a:bodyPr>
          <a:lstStyle/>
          <a:p>
            <a:r>
              <a:rPr lang="en-US" dirty="0"/>
              <a:t>Ramp Queue</a:t>
            </a:r>
          </a:p>
          <a:p>
            <a:pPr marL="0" indent="0">
              <a:buNone/>
            </a:pPr>
            <a:endParaRPr lang="en-US" dirty="0"/>
          </a:p>
          <a:p>
            <a:r>
              <a:rPr lang="en-US" dirty="0"/>
              <a:t>Spot Safety</a:t>
            </a:r>
          </a:p>
          <a:p>
            <a:endParaRPr lang="en-US" dirty="0"/>
          </a:p>
          <a:p>
            <a:r>
              <a:rPr lang="en-US" dirty="0"/>
              <a:t>Wrong Way Initiative</a:t>
            </a:r>
          </a:p>
          <a:p>
            <a:endParaRPr lang="en-US" dirty="0"/>
          </a:p>
          <a:p>
            <a:r>
              <a:rPr lang="en-US" dirty="0"/>
              <a:t>Local Road Safety Initiative</a:t>
            </a:r>
          </a:p>
          <a:p>
            <a:endParaRPr lang="en-US" dirty="0"/>
          </a:p>
          <a:p>
            <a:r>
              <a:rPr lang="en-US" dirty="0"/>
              <a:t>Pedestrian Safety Initiative</a:t>
            </a:r>
          </a:p>
          <a:p>
            <a:endParaRPr lang="en-US" dirty="0"/>
          </a:p>
        </p:txBody>
      </p:sp>
      <p:pic>
        <p:nvPicPr>
          <p:cNvPr id="6" name="Content Placeholder 5">
            <a:extLst>
              <a:ext uri="{FF2B5EF4-FFF2-40B4-BE49-F238E27FC236}">
                <a16:creationId xmlns:a16="http://schemas.microsoft.com/office/drawing/2014/main" id="{C269D834-B9C7-45AD-998D-CA56CF88336A}"/>
              </a:ext>
            </a:extLst>
          </p:cNvPr>
          <p:cNvPicPr>
            <a:picLocks noGrp="1" noChangeAspect="1"/>
          </p:cNvPicPr>
          <p:nvPr>
            <p:ph sz="half" idx="2"/>
          </p:nvPr>
        </p:nvPicPr>
        <p:blipFill>
          <a:blip r:embed="rId2"/>
          <a:stretch>
            <a:fillRect/>
          </a:stretch>
        </p:blipFill>
        <p:spPr>
          <a:xfrm>
            <a:off x="6400595" y="2248542"/>
            <a:ext cx="4724809" cy="3505504"/>
          </a:xfrm>
          <a:prstGeom prst="rect">
            <a:avLst/>
          </a:prstGeom>
        </p:spPr>
      </p:pic>
      <p:sp>
        <p:nvSpPr>
          <p:cNvPr id="2" name="Title 1">
            <a:extLst>
              <a:ext uri="{FF2B5EF4-FFF2-40B4-BE49-F238E27FC236}">
                <a16:creationId xmlns:a16="http://schemas.microsoft.com/office/drawing/2014/main" id="{D487CCA8-B5EF-4A8A-A9ED-3ED7609C100E}"/>
              </a:ext>
            </a:extLst>
          </p:cNvPr>
          <p:cNvSpPr>
            <a:spLocks noGrp="1"/>
          </p:cNvSpPr>
          <p:nvPr>
            <p:ph type="title"/>
          </p:nvPr>
        </p:nvSpPr>
        <p:spPr>
          <a:xfrm>
            <a:off x="738909" y="375054"/>
            <a:ext cx="10232092" cy="973455"/>
          </a:xfrm>
        </p:spPr>
        <p:txBody>
          <a:bodyPr>
            <a:normAutofit fontScale="90000"/>
          </a:bodyPr>
          <a:lstStyle/>
          <a:p>
            <a:r>
              <a:rPr lang="en-US" dirty="0"/>
              <a:t>SHSP/HSIP Road Safety Audits / Initiatives</a:t>
            </a:r>
          </a:p>
        </p:txBody>
      </p:sp>
      <p:pic>
        <p:nvPicPr>
          <p:cNvPr id="3" name="Picture 2">
            <a:extLst>
              <a:ext uri="{FF2B5EF4-FFF2-40B4-BE49-F238E27FC236}">
                <a16:creationId xmlns:a16="http://schemas.microsoft.com/office/drawing/2014/main" id="{FE50F520-1C52-44D2-AE1F-2762885496C2}"/>
              </a:ext>
            </a:extLst>
          </p:cNvPr>
          <p:cNvPicPr>
            <a:picLocks noChangeAspect="1"/>
          </p:cNvPicPr>
          <p:nvPr/>
        </p:nvPicPr>
        <p:blipFill>
          <a:blip r:embed="rId3"/>
          <a:stretch>
            <a:fillRect/>
          </a:stretch>
        </p:blipFill>
        <p:spPr>
          <a:xfrm>
            <a:off x="10611530" y="6301971"/>
            <a:ext cx="1176630" cy="384081"/>
          </a:xfrm>
          <a:prstGeom prst="rect">
            <a:avLst/>
          </a:prstGeom>
        </p:spPr>
      </p:pic>
      <p:pic>
        <p:nvPicPr>
          <p:cNvPr id="5" name="Picture 4">
            <a:extLst>
              <a:ext uri="{FF2B5EF4-FFF2-40B4-BE49-F238E27FC236}">
                <a16:creationId xmlns:a16="http://schemas.microsoft.com/office/drawing/2014/main" id="{8D84E7A3-BC50-4015-B05F-8BF8A3ADC25C}"/>
              </a:ext>
            </a:extLst>
          </p:cNvPr>
          <p:cNvPicPr>
            <a:picLocks noChangeAspect="1"/>
          </p:cNvPicPr>
          <p:nvPr/>
        </p:nvPicPr>
        <p:blipFill>
          <a:blip r:embed="rId4"/>
          <a:stretch>
            <a:fillRect/>
          </a:stretch>
        </p:blipFill>
        <p:spPr>
          <a:xfrm>
            <a:off x="112713" y="6176963"/>
            <a:ext cx="1450974" cy="627942"/>
          </a:xfrm>
          <a:prstGeom prst="rect">
            <a:avLst/>
          </a:prstGeom>
        </p:spPr>
      </p:pic>
    </p:spTree>
    <p:extLst>
      <p:ext uri="{BB962C8B-B14F-4D97-AF65-F5344CB8AC3E}">
        <p14:creationId xmlns:p14="http://schemas.microsoft.com/office/powerpoint/2010/main" val="374263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a:xfrm>
            <a:off x="838201" y="345811"/>
            <a:ext cx="7105649" cy="789916"/>
          </a:xfrm>
        </p:spPr>
        <p:txBody>
          <a:bodyPr>
            <a:normAutofit/>
          </a:bodyPr>
          <a:lstStyle/>
          <a:p>
            <a:r>
              <a:rPr lang="en-US" sz="3700" dirty="0"/>
              <a:t>HSIP Programs/Initiatives</a:t>
            </a:r>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838201" y="1466850"/>
            <a:ext cx="7258048" cy="4710113"/>
          </a:xfrm>
        </p:spPr>
        <p:txBody>
          <a:bodyPr>
            <a:normAutofit lnSpcReduction="10000"/>
          </a:bodyPr>
          <a:lstStyle/>
          <a:p>
            <a:pPr marL="0" indent="0">
              <a:buNone/>
            </a:pPr>
            <a:r>
              <a:rPr lang="en-US" sz="2000" b="1" u="sng" dirty="0"/>
              <a:t>Ramp Queue Program:</a:t>
            </a:r>
            <a:endParaRPr lang="en-US" sz="2000" b="1" dirty="0"/>
          </a:p>
          <a:p>
            <a:pPr marL="0" indent="0">
              <a:buNone/>
            </a:pPr>
            <a:r>
              <a:rPr lang="en-US" sz="2000" dirty="0"/>
              <a:t>Identify and address Ramp safety concerns on Interstate and control access facilities:  Ramp traffic queuing back to mainline traffic. </a:t>
            </a:r>
          </a:p>
          <a:p>
            <a:pPr marL="0" indent="0">
              <a:buNone/>
            </a:pPr>
            <a:r>
              <a:rPr lang="en-US" sz="2000" b="1" dirty="0"/>
              <a:t>Typical countermeasures:</a:t>
            </a:r>
          </a:p>
          <a:p>
            <a:r>
              <a:rPr lang="en-US" sz="2000" dirty="0"/>
              <a:t>Geometric Design</a:t>
            </a:r>
          </a:p>
          <a:p>
            <a:r>
              <a:rPr lang="en-US" sz="2000" dirty="0"/>
              <a:t>Improve length of ramp storage</a:t>
            </a:r>
          </a:p>
          <a:p>
            <a:r>
              <a:rPr lang="en-US" sz="2000" dirty="0"/>
              <a:t>Signalization of Ramp </a:t>
            </a:r>
          </a:p>
          <a:p>
            <a:r>
              <a:rPr lang="en-US" sz="2000" dirty="0"/>
              <a:t>Improve shoulder for turn lane</a:t>
            </a:r>
          </a:p>
          <a:p>
            <a:r>
              <a:rPr lang="en-US" sz="2000" dirty="0"/>
              <a:t>Signs and pavement markings</a:t>
            </a:r>
          </a:p>
          <a:p>
            <a:r>
              <a:rPr lang="en-US" sz="2000" dirty="0"/>
              <a:t>Snowplow-able pavement markers</a:t>
            </a:r>
          </a:p>
          <a:p>
            <a:r>
              <a:rPr lang="en-US" sz="2000" dirty="0"/>
              <a:t>Guardrail/barrier wall delineation</a:t>
            </a:r>
          </a:p>
          <a:p>
            <a:r>
              <a:rPr lang="en-US" sz="2000" dirty="0"/>
              <a:t>Upgrade of guardrail/end terminals</a:t>
            </a:r>
          </a:p>
          <a:p>
            <a:pPr marL="0" indent="0">
              <a:buNone/>
            </a:pPr>
            <a:endParaRPr lang="en-US" sz="20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endParaRPr lang="en-US" sz="1500" dirty="0"/>
          </a:p>
        </p:txBody>
      </p:sp>
      <p:pic>
        <p:nvPicPr>
          <p:cNvPr id="9" name="Picture 8"/>
          <p:cNvPicPr>
            <a:picLocks noChangeAspect="1"/>
          </p:cNvPicPr>
          <p:nvPr/>
        </p:nvPicPr>
        <p:blipFill>
          <a:blip r:embed="rId2"/>
          <a:stretch>
            <a:fillRect/>
          </a:stretch>
        </p:blipFill>
        <p:spPr>
          <a:xfrm>
            <a:off x="10565952" y="6332006"/>
            <a:ext cx="1172758" cy="383318"/>
          </a:xfrm>
          <a:prstGeom prst="rect">
            <a:avLst/>
          </a:prstGeom>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3FA31264-6A01-190B-5723-01A0A61D183F}"/>
              </a:ext>
            </a:extLst>
          </p:cNvPr>
          <p:cNvPicPr>
            <a:picLocks noChangeAspect="1"/>
          </p:cNvPicPr>
          <p:nvPr/>
        </p:nvPicPr>
        <p:blipFill>
          <a:blip r:embed="rId4"/>
          <a:stretch>
            <a:fillRect/>
          </a:stretch>
        </p:blipFill>
        <p:spPr>
          <a:xfrm>
            <a:off x="6341626" y="3185207"/>
            <a:ext cx="5572125" cy="3028950"/>
          </a:xfrm>
          <a:prstGeom prst="rect">
            <a:avLst/>
          </a:prstGeom>
        </p:spPr>
      </p:pic>
    </p:spTree>
    <p:extLst>
      <p:ext uri="{BB962C8B-B14F-4D97-AF65-F5344CB8AC3E}">
        <p14:creationId xmlns:p14="http://schemas.microsoft.com/office/powerpoint/2010/main" val="1794924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a:xfrm>
            <a:off x="694294" y="278204"/>
            <a:ext cx="8983106" cy="1299347"/>
          </a:xfrm>
        </p:spPr>
        <p:txBody>
          <a:bodyPr anchor="b">
            <a:normAutofit/>
          </a:bodyPr>
          <a:lstStyle/>
          <a:p>
            <a:r>
              <a:rPr lang="en-US" sz="4700" dirty="0"/>
              <a:t>HSIP Programs/Initiatives</a:t>
            </a:r>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694294" y="2095500"/>
            <a:ext cx="7249556" cy="4118657"/>
          </a:xfrm>
        </p:spPr>
        <p:txBody>
          <a:bodyPr anchor="t">
            <a:normAutofit lnSpcReduction="10000"/>
          </a:bodyPr>
          <a:lstStyle/>
          <a:p>
            <a:pPr marL="0" indent="0">
              <a:buNone/>
            </a:pPr>
            <a:r>
              <a:rPr lang="en-US" sz="2000" b="1" u="sng" dirty="0"/>
              <a:t>Wrong Way Safety Initiative:</a:t>
            </a:r>
            <a:endParaRPr lang="en-US" sz="2000" b="1" dirty="0"/>
          </a:p>
          <a:p>
            <a:pPr marL="0" indent="0">
              <a:buNone/>
            </a:pPr>
            <a:r>
              <a:rPr lang="en-US" sz="2000" dirty="0"/>
              <a:t>Address vehicles making wrong way movements onto ramps of access-controlled facilities. </a:t>
            </a:r>
          </a:p>
          <a:p>
            <a:pPr marL="0" indent="0">
              <a:buNone/>
            </a:pPr>
            <a:r>
              <a:rPr lang="en-US" sz="2000" b="1" dirty="0"/>
              <a:t>Typical countermeasures:</a:t>
            </a:r>
          </a:p>
          <a:p>
            <a:r>
              <a:rPr lang="en-US" sz="2000" dirty="0"/>
              <a:t>Signs and pavement markings (direction arrow)</a:t>
            </a:r>
          </a:p>
          <a:p>
            <a:r>
              <a:rPr lang="en-US" sz="2000" dirty="0"/>
              <a:t>Snowplow able pavement markers</a:t>
            </a:r>
          </a:p>
          <a:p>
            <a:r>
              <a:rPr lang="en-US" sz="2000" dirty="0"/>
              <a:t>Flexible Delineators</a:t>
            </a:r>
          </a:p>
          <a:p>
            <a:r>
              <a:rPr lang="en-US" sz="2000" dirty="0"/>
              <a:t>Concrete curb/raised islands</a:t>
            </a:r>
          </a:p>
          <a:p>
            <a:r>
              <a:rPr lang="en-US" sz="2000" dirty="0"/>
              <a:t>Bi-directional guardrail delineation</a:t>
            </a:r>
          </a:p>
          <a:p>
            <a:r>
              <a:rPr lang="en-US" sz="2000" dirty="0"/>
              <a:t>Reflective signpost delineation</a:t>
            </a:r>
          </a:p>
          <a:p>
            <a:r>
              <a:rPr lang="en-US" sz="2000" dirty="0"/>
              <a:t>Modular curbing</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endParaRPr lang="en-US" sz="1000" dirty="0"/>
          </a:p>
        </p:txBody>
      </p:sp>
      <p:pic>
        <p:nvPicPr>
          <p:cNvPr id="9" name="Picture 8"/>
          <p:cNvPicPr>
            <a:picLocks noChangeAspect="1"/>
          </p:cNvPicPr>
          <p:nvPr/>
        </p:nvPicPr>
        <p:blipFill>
          <a:blip r:embed="rId2"/>
          <a:stretch>
            <a:fillRect/>
          </a:stretch>
        </p:blipFill>
        <p:spPr>
          <a:xfrm>
            <a:off x="10565952" y="6332006"/>
            <a:ext cx="1172758" cy="383318"/>
          </a:xfrm>
          <a:prstGeom prst="rect">
            <a:avLst/>
          </a:prstGeom>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T:\TDOT\Strategic Transportation Investments\Wrong Way Crash Initiative\SHSP Presentation\Saundersville Pix\IMG_6691.JPG">
            <a:extLst>
              <a:ext uri="{FF2B5EF4-FFF2-40B4-BE49-F238E27FC236}">
                <a16:creationId xmlns:a16="http://schemas.microsoft.com/office/drawing/2014/main" id="{F35B0B36-6DEA-43A8-8BF3-1BD29EA40A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3878" y="1695400"/>
            <a:ext cx="3299560" cy="19146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6951E7A1-E735-469B-A5B6-C5E3EDC13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9150" y="3838742"/>
            <a:ext cx="3324288" cy="237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57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a:xfrm>
            <a:off x="838201" y="345811"/>
            <a:ext cx="8839199" cy="1235340"/>
          </a:xfrm>
        </p:spPr>
        <p:txBody>
          <a:bodyPr>
            <a:normAutofit/>
          </a:bodyPr>
          <a:lstStyle/>
          <a:p>
            <a:r>
              <a:rPr lang="en-US" sz="3700" dirty="0"/>
              <a:t>HSIP Programs/Initiatives</a:t>
            </a:r>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838201" y="1581151"/>
            <a:ext cx="5092194" cy="4595811"/>
          </a:xfrm>
        </p:spPr>
        <p:txBody>
          <a:bodyPr>
            <a:normAutofit/>
          </a:bodyPr>
          <a:lstStyle/>
          <a:p>
            <a:pPr marL="0" indent="0">
              <a:buNone/>
            </a:pPr>
            <a:r>
              <a:rPr lang="en-US" sz="2000" b="1" u="sng" dirty="0"/>
              <a:t>Pedestrian Road Safety Initiative (PRSI):  </a:t>
            </a:r>
            <a:endParaRPr lang="en-US" sz="2000" b="1" dirty="0"/>
          </a:p>
          <a:p>
            <a:pPr marL="0" indent="0">
              <a:buNone/>
            </a:pPr>
            <a:endParaRPr lang="en-US" sz="2000" b="1" dirty="0"/>
          </a:p>
          <a:p>
            <a:pPr marL="0" indent="0">
              <a:buNone/>
            </a:pPr>
            <a:r>
              <a:rPr lang="en-US" sz="2000" b="1" dirty="0"/>
              <a:t>Typical countermeasures:</a:t>
            </a:r>
          </a:p>
          <a:p>
            <a:r>
              <a:rPr lang="en-US" sz="2000" dirty="0"/>
              <a:t>Pedestrian countdown signal heads</a:t>
            </a:r>
          </a:p>
          <a:p>
            <a:r>
              <a:rPr lang="en-US" sz="2000" dirty="0"/>
              <a:t>Cross walks/Pedestrian crossing</a:t>
            </a:r>
          </a:p>
          <a:p>
            <a:r>
              <a:rPr lang="en-US" sz="2000" dirty="0"/>
              <a:t>Concrete curb/raised islands</a:t>
            </a:r>
          </a:p>
          <a:p>
            <a:r>
              <a:rPr lang="en-US" sz="2000" dirty="0"/>
              <a:t>Signs, pavement markings</a:t>
            </a:r>
          </a:p>
          <a:p>
            <a:r>
              <a:rPr lang="en-US" sz="2000" dirty="0"/>
              <a:t>Reflective signpost delineation</a:t>
            </a:r>
          </a:p>
          <a:p>
            <a:r>
              <a:rPr lang="en-US" sz="2000" dirty="0"/>
              <a:t>Modular curbing</a:t>
            </a:r>
          </a:p>
          <a:p>
            <a:r>
              <a:rPr lang="en-US" sz="2000" dirty="0"/>
              <a:t>Pedestrian signal (PHD) HAWK </a:t>
            </a:r>
          </a:p>
          <a:p>
            <a:r>
              <a:rPr lang="en-US" sz="2000" dirty="0"/>
              <a:t>Rapid flashing beacon (RRFB)</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000" dirty="0"/>
          </a:p>
        </p:txBody>
      </p:sp>
      <p:pic>
        <p:nvPicPr>
          <p:cNvPr id="9" name="Picture 8"/>
          <p:cNvPicPr>
            <a:picLocks noChangeAspect="1"/>
          </p:cNvPicPr>
          <p:nvPr/>
        </p:nvPicPr>
        <p:blipFill>
          <a:blip r:embed="rId3"/>
          <a:stretch>
            <a:fillRect/>
          </a:stretch>
        </p:blipFill>
        <p:spPr>
          <a:xfrm>
            <a:off x="10565952" y="6332006"/>
            <a:ext cx="1172758" cy="383318"/>
          </a:xfrm>
          <a:prstGeom prst="rect">
            <a:avLst/>
          </a:prstGeom>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sign on the side of a road&#10;&#10;Description automatically generated">
            <a:extLst>
              <a:ext uri="{FF2B5EF4-FFF2-40B4-BE49-F238E27FC236}">
                <a16:creationId xmlns:a16="http://schemas.microsoft.com/office/drawing/2014/main" id="{AF948D08-11E7-49C6-8144-4E19DFA3C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1746" y="963481"/>
            <a:ext cx="2220508" cy="2418903"/>
          </a:xfrm>
          <a:prstGeom prst="rect">
            <a:avLst/>
          </a:prstGeom>
        </p:spPr>
      </p:pic>
      <p:pic>
        <p:nvPicPr>
          <p:cNvPr id="10" name="Picture 9" descr="A sign on the side of a road&#10;&#10;Description automatically generated">
            <a:extLst>
              <a:ext uri="{FF2B5EF4-FFF2-40B4-BE49-F238E27FC236}">
                <a16:creationId xmlns:a16="http://schemas.microsoft.com/office/drawing/2014/main" id="{4408DCF6-29EA-47BC-B64D-D7DA6245E3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6794" y="3737141"/>
            <a:ext cx="2210921" cy="2286724"/>
          </a:xfrm>
          <a:prstGeom prst="rect">
            <a:avLst/>
          </a:prstGeom>
        </p:spPr>
      </p:pic>
      <p:pic>
        <p:nvPicPr>
          <p:cNvPr id="13" name="Picture 12" descr="A group of people standing on top of a crosswalk&#10;&#10;Description automatically generated">
            <a:extLst>
              <a:ext uri="{FF2B5EF4-FFF2-40B4-BE49-F238E27FC236}">
                <a16:creationId xmlns:a16="http://schemas.microsoft.com/office/drawing/2014/main" id="{3A9FE3FA-44C0-4C59-9E05-77653EBF82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737141"/>
            <a:ext cx="3056864" cy="2286724"/>
          </a:xfrm>
          <a:prstGeom prst="rect">
            <a:avLst/>
          </a:prstGeom>
        </p:spPr>
      </p:pic>
    </p:spTree>
    <p:extLst>
      <p:ext uri="{BB962C8B-B14F-4D97-AF65-F5344CB8AC3E}">
        <p14:creationId xmlns:p14="http://schemas.microsoft.com/office/powerpoint/2010/main" val="326244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75055"/>
            <a:ext cx="9675600" cy="882246"/>
          </a:xfrm>
        </p:spPr>
        <p:txBody>
          <a:bodyPr>
            <a:normAutofit fontScale="90000"/>
          </a:bodyPr>
          <a:lstStyle/>
          <a:p>
            <a:pPr>
              <a:spcBef>
                <a:spcPts val="600"/>
              </a:spcBef>
              <a:defRPr/>
            </a:pPr>
            <a:br>
              <a:rPr lang="en-US" altLang="en-US" u="sng" dirty="0"/>
            </a:br>
            <a:br>
              <a:rPr lang="en-US" altLang="en-US" u="sng" dirty="0"/>
            </a:br>
            <a:r>
              <a:rPr lang="en-US" dirty="0"/>
              <a:t>Spot Safety Program</a:t>
            </a:r>
            <a:br>
              <a:rPr lang="en-US" altLang="en-US" u="sng" dirty="0"/>
            </a:b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10565952" y="6332006"/>
            <a:ext cx="1172758" cy="383318"/>
          </a:xfrm>
          <a:prstGeom prst="rect">
            <a:avLst/>
          </a:prstGeom>
        </p:spPr>
      </p:pic>
      <p:sp>
        <p:nvSpPr>
          <p:cNvPr id="3" name="Content Placeholder 2"/>
          <p:cNvSpPr>
            <a:spLocks noGrp="1"/>
          </p:cNvSpPr>
          <p:nvPr>
            <p:ph idx="1"/>
          </p:nvPr>
        </p:nvSpPr>
        <p:spPr/>
        <p:txBody>
          <a:bodyPr>
            <a:normAutofit fontScale="70000" lnSpcReduction="20000"/>
          </a:bodyPr>
          <a:lstStyle/>
          <a:p>
            <a:r>
              <a:rPr lang="en-US" dirty="0">
                <a:solidFill>
                  <a:schemeClr val="tx1"/>
                </a:solidFill>
              </a:rPr>
              <a:t>Committee selected locations</a:t>
            </a:r>
          </a:p>
          <a:p>
            <a:pPr marL="0" indent="0">
              <a:buNone/>
            </a:pPr>
            <a:endParaRPr lang="en-US" dirty="0">
              <a:solidFill>
                <a:schemeClr val="tx1"/>
              </a:solidFill>
            </a:endParaRPr>
          </a:p>
          <a:p>
            <a:r>
              <a:rPr lang="en-US" dirty="0">
                <a:solidFill>
                  <a:schemeClr val="tx1"/>
                </a:solidFill>
              </a:rPr>
              <a:t>Goal to reduce fatalities, injury and other roadway crashes</a:t>
            </a:r>
          </a:p>
          <a:p>
            <a:endParaRPr lang="en-US" dirty="0">
              <a:solidFill>
                <a:schemeClr val="tx1"/>
              </a:solidFill>
            </a:endParaRPr>
          </a:p>
          <a:p>
            <a:r>
              <a:rPr lang="en-US" dirty="0">
                <a:solidFill>
                  <a:schemeClr val="tx1"/>
                </a:solidFill>
              </a:rPr>
              <a:t>Projects submitted by Regional Traffic Office to SSC</a:t>
            </a:r>
          </a:p>
          <a:p>
            <a:endParaRPr lang="en-US" dirty="0">
              <a:solidFill>
                <a:schemeClr val="tx1"/>
              </a:solidFill>
            </a:endParaRPr>
          </a:p>
          <a:p>
            <a:r>
              <a:rPr lang="en-US" dirty="0">
                <a:solidFill>
                  <a:schemeClr val="tx1"/>
                </a:solidFill>
              </a:rPr>
              <a:t>Projects are Federally and State funded </a:t>
            </a:r>
          </a:p>
          <a:p>
            <a:pPr marL="0" indent="0">
              <a:buNone/>
            </a:pPr>
            <a:endParaRPr lang="en-US" dirty="0">
              <a:solidFill>
                <a:schemeClr val="tx1"/>
              </a:solidFill>
            </a:endParaRPr>
          </a:p>
          <a:p>
            <a:r>
              <a:rPr lang="en-US" dirty="0">
                <a:solidFill>
                  <a:schemeClr val="tx1"/>
                </a:solidFill>
              </a:rPr>
              <a:t>More Complex Design projects than RSA</a:t>
            </a:r>
          </a:p>
          <a:p>
            <a:pPr marL="0" indent="0">
              <a:buNone/>
            </a:pPr>
            <a:r>
              <a:rPr lang="en-US" dirty="0">
                <a:solidFill>
                  <a:schemeClr val="tx1"/>
                </a:solidFill>
              </a:rPr>
              <a:t> </a:t>
            </a:r>
          </a:p>
          <a:p>
            <a:pPr lvl="1"/>
            <a:r>
              <a:rPr lang="en-US" dirty="0">
                <a:solidFill>
                  <a:schemeClr val="tx1"/>
                </a:solidFill>
              </a:rPr>
              <a:t>Signalization</a:t>
            </a:r>
          </a:p>
          <a:p>
            <a:pPr lvl="1"/>
            <a:r>
              <a:rPr lang="en-US" dirty="0">
                <a:solidFill>
                  <a:schemeClr val="tx1"/>
                </a:solidFill>
              </a:rPr>
              <a:t>Geometric improvements</a:t>
            </a:r>
          </a:p>
          <a:p>
            <a:pPr lvl="1"/>
            <a:r>
              <a:rPr lang="en-US" dirty="0">
                <a:solidFill>
                  <a:schemeClr val="tx1"/>
                </a:solidFill>
              </a:rPr>
              <a:t>Flashing Beacons</a:t>
            </a:r>
          </a:p>
          <a:p>
            <a:pPr lvl="1"/>
            <a:r>
              <a:rPr lang="en-US" dirty="0">
                <a:solidFill>
                  <a:schemeClr val="tx1"/>
                </a:solidFill>
              </a:rPr>
              <a:t>Other safety improvements </a:t>
            </a:r>
          </a:p>
        </p:txBody>
      </p:sp>
    </p:spTree>
    <p:extLst>
      <p:ext uri="{BB962C8B-B14F-4D97-AF65-F5344CB8AC3E}">
        <p14:creationId xmlns:p14="http://schemas.microsoft.com/office/powerpoint/2010/main" val="56405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a:xfrm>
            <a:off x="838201" y="345811"/>
            <a:ext cx="7105649" cy="789916"/>
          </a:xfrm>
        </p:spPr>
        <p:txBody>
          <a:bodyPr>
            <a:normAutofit fontScale="90000"/>
          </a:bodyPr>
          <a:lstStyle/>
          <a:p>
            <a:r>
              <a:rPr lang="en-US" sz="3700" dirty="0"/>
              <a:t>Local Road Safety Initiative (LRSI)</a:t>
            </a:r>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838201" y="1466850"/>
            <a:ext cx="7258048" cy="4710113"/>
          </a:xfrm>
        </p:spPr>
        <p:txBody>
          <a:bodyPr>
            <a:normAutofit/>
          </a:bodyPr>
          <a:lstStyle/>
          <a:p>
            <a:pPr marL="0" indent="0">
              <a:buNone/>
            </a:pPr>
            <a:r>
              <a:rPr lang="en-US" sz="2000" dirty="0"/>
              <a:t>Identify and address safety concerns on local, non-state route segments located outside an urban boundary and NOT represented by a Metropolitan Planning Organization (MPO). (82 Counties - $ 22.5 MIL)</a:t>
            </a:r>
            <a:endParaRPr lang="en-US" sz="2000" i="1" u="sng" dirty="0"/>
          </a:p>
          <a:p>
            <a:pPr marL="0" indent="0">
              <a:buNone/>
            </a:pPr>
            <a:endParaRPr lang="en-US" sz="2000" dirty="0"/>
          </a:p>
          <a:p>
            <a:pPr marL="0" indent="0">
              <a:buNone/>
            </a:pPr>
            <a:r>
              <a:rPr lang="en-US" sz="2000" b="1" dirty="0"/>
              <a:t>Typical countermeasures:</a:t>
            </a:r>
          </a:p>
          <a:p>
            <a:r>
              <a:rPr lang="en-US" sz="2000" dirty="0"/>
              <a:t>Signs and pavement markings</a:t>
            </a:r>
          </a:p>
          <a:p>
            <a:r>
              <a:rPr lang="en-US" sz="2000" dirty="0"/>
              <a:t>Edge line / shoulder rumbles</a:t>
            </a:r>
          </a:p>
          <a:p>
            <a:r>
              <a:rPr lang="en-US" sz="2000" dirty="0"/>
              <a:t>Snowplow-able pavement markers</a:t>
            </a:r>
          </a:p>
          <a:p>
            <a:r>
              <a:rPr lang="en-US" sz="2000" dirty="0"/>
              <a:t>Guardrail/barrier wall delineation</a:t>
            </a:r>
          </a:p>
          <a:p>
            <a:r>
              <a:rPr lang="en-US" sz="2000" dirty="0"/>
              <a:t>Upgrade of guardrail/end terminals</a:t>
            </a:r>
          </a:p>
          <a:p>
            <a:pPr marL="0" indent="0">
              <a:buNone/>
            </a:pPr>
            <a:endParaRPr lang="en-US" sz="20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endParaRPr lang="en-US" sz="1500" dirty="0"/>
          </a:p>
        </p:txBody>
      </p:sp>
      <p:pic>
        <p:nvPicPr>
          <p:cNvPr id="9" name="Picture 8"/>
          <p:cNvPicPr>
            <a:picLocks noChangeAspect="1"/>
          </p:cNvPicPr>
          <p:nvPr/>
        </p:nvPicPr>
        <p:blipFill>
          <a:blip r:embed="rId3"/>
          <a:stretch>
            <a:fillRect/>
          </a:stretch>
        </p:blipFill>
        <p:spPr>
          <a:xfrm>
            <a:off x="10565952" y="6332006"/>
            <a:ext cx="1172758" cy="383318"/>
          </a:xfrm>
          <a:prstGeom prst="rect">
            <a:avLst/>
          </a:prstGeom>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close up of a road&#10;&#10;Description automatically generated">
            <a:extLst>
              <a:ext uri="{FF2B5EF4-FFF2-40B4-BE49-F238E27FC236}">
                <a16:creationId xmlns:a16="http://schemas.microsoft.com/office/drawing/2014/main" id="{BEC9F3EB-1977-4006-B526-B64A4D463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157" y="3578092"/>
            <a:ext cx="3722261" cy="2064015"/>
          </a:xfrm>
          <a:prstGeom prst="rect">
            <a:avLst/>
          </a:prstGeom>
        </p:spPr>
      </p:pic>
      <p:pic>
        <p:nvPicPr>
          <p:cNvPr id="4" name="Picture 3" descr="A stop sign&#10;&#10;Description automatically generated">
            <a:extLst>
              <a:ext uri="{FF2B5EF4-FFF2-40B4-BE49-F238E27FC236}">
                <a16:creationId xmlns:a16="http://schemas.microsoft.com/office/drawing/2014/main" id="{5C2F5EAC-9297-4892-B030-68B49EAE8E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1908" y="654028"/>
            <a:ext cx="1553510" cy="2774972"/>
          </a:xfrm>
          <a:prstGeom prst="rect">
            <a:avLst/>
          </a:prstGeom>
        </p:spPr>
      </p:pic>
    </p:spTree>
    <p:extLst>
      <p:ext uri="{BB962C8B-B14F-4D97-AF65-F5344CB8AC3E}">
        <p14:creationId xmlns:p14="http://schemas.microsoft.com/office/powerpoint/2010/main" val="3837105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4D68-2451-506E-2EDB-06C9E5284A7C}"/>
              </a:ext>
            </a:extLst>
          </p:cNvPr>
          <p:cNvSpPr>
            <a:spLocks noGrp="1"/>
          </p:cNvSpPr>
          <p:nvPr>
            <p:ph type="title"/>
          </p:nvPr>
        </p:nvSpPr>
        <p:spPr/>
        <p:txBody>
          <a:bodyPr/>
          <a:lstStyle/>
          <a:p>
            <a:r>
              <a:rPr lang="en-US" dirty="0"/>
              <a:t>Local Road Safety Initiative (LRSI) </a:t>
            </a:r>
          </a:p>
        </p:txBody>
      </p:sp>
      <p:sp>
        <p:nvSpPr>
          <p:cNvPr id="3" name="Content Placeholder 2">
            <a:extLst>
              <a:ext uri="{FF2B5EF4-FFF2-40B4-BE49-F238E27FC236}">
                <a16:creationId xmlns:a16="http://schemas.microsoft.com/office/drawing/2014/main" id="{1B095037-FAE1-AAF4-F659-68E4E351CF2E}"/>
              </a:ext>
            </a:extLst>
          </p:cNvPr>
          <p:cNvSpPr>
            <a:spLocks noGrp="1"/>
          </p:cNvSpPr>
          <p:nvPr>
            <p:ph idx="1"/>
          </p:nvPr>
        </p:nvSpPr>
        <p:spPr/>
        <p:txBody>
          <a:bodyPr>
            <a:normAutofit/>
          </a:bodyPr>
          <a:lstStyle/>
          <a:p>
            <a:r>
              <a:rPr lang="en-US" dirty="0"/>
              <a:t>Number of active LRSI:  112 Statewide</a:t>
            </a:r>
          </a:p>
          <a:p>
            <a:pPr marL="0" indent="0">
              <a:buNone/>
            </a:pPr>
            <a:endParaRPr lang="en-US" dirty="0"/>
          </a:p>
          <a:p>
            <a:r>
              <a:rPr lang="en-US" dirty="0"/>
              <a:t>LSRI Construction Cost to date: $51.8 Million</a:t>
            </a:r>
          </a:p>
          <a:p>
            <a:endParaRPr lang="en-US" dirty="0"/>
          </a:p>
          <a:p>
            <a:r>
              <a:rPr lang="en-US" dirty="0"/>
              <a:t>Statewide number of projects let to construction:  245</a:t>
            </a:r>
          </a:p>
          <a:p>
            <a:endParaRPr lang="en-US" dirty="0"/>
          </a:p>
          <a:p>
            <a:r>
              <a:rPr lang="en-US" dirty="0"/>
              <a:t>Estimated miles of implemented safety countermeasures:</a:t>
            </a:r>
          </a:p>
          <a:p>
            <a:pPr marL="0" indent="0">
              <a:buNone/>
            </a:pPr>
            <a:r>
              <a:rPr lang="en-US" dirty="0"/>
              <a:t> 			~ 3,000 miles</a:t>
            </a:r>
          </a:p>
        </p:txBody>
      </p:sp>
      <p:pic>
        <p:nvPicPr>
          <p:cNvPr id="4" name="Picture 3">
            <a:extLst>
              <a:ext uri="{FF2B5EF4-FFF2-40B4-BE49-F238E27FC236}">
                <a16:creationId xmlns:a16="http://schemas.microsoft.com/office/drawing/2014/main" id="{76027799-E182-BC5F-7C7B-F106BE920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6C76A89-3EC2-1C35-90E0-85CFD8607AF0}"/>
              </a:ext>
            </a:extLst>
          </p:cNvPr>
          <p:cNvPicPr>
            <a:picLocks noChangeAspect="1"/>
          </p:cNvPicPr>
          <p:nvPr/>
        </p:nvPicPr>
        <p:blipFill>
          <a:blip r:embed="rId4"/>
          <a:stretch>
            <a:fillRect/>
          </a:stretch>
        </p:blipFill>
        <p:spPr>
          <a:xfrm>
            <a:off x="10565952" y="6332006"/>
            <a:ext cx="1172758" cy="383318"/>
          </a:xfrm>
          <a:prstGeom prst="rect">
            <a:avLst/>
          </a:prstGeom>
        </p:spPr>
      </p:pic>
    </p:spTree>
    <p:extLst>
      <p:ext uri="{BB962C8B-B14F-4D97-AF65-F5344CB8AC3E}">
        <p14:creationId xmlns:p14="http://schemas.microsoft.com/office/powerpoint/2010/main" val="123272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a:xfrm>
            <a:off x="838201" y="345811"/>
            <a:ext cx="8839199" cy="1235340"/>
          </a:xfrm>
        </p:spPr>
        <p:txBody>
          <a:bodyPr>
            <a:normAutofit/>
          </a:bodyPr>
          <a:lstStyle/>
          <a:p>
            <a:r>
              <a:rPr lang="en-US" sz="3700"/>
              <a:t>New Start HSIP Programs</a:t>
            </a:r>
            <a:endParaRPr lang="en-US" sz="3700" dirty="0"/>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838201" y="1131094"/>
            <a:ext cx="6151322" cy="4595811"/>
          </a:xfrm>
        </p:spPr>
        <p:txBody>
          <a:bodyPr>
            <a:normAutofit lnSpcReduction="10000"/>
          </a:bodyPr>
          <a:lstStyle/>
          <a:p>
            <a:endParaRPr lang="en-US" sz="2400"/>
          </a:p>
          <a:p>
            <a:endParaRPr lang="en-US" sz="2400"/>
          </a:p>
          <a:p>
            <a:r>
              <a:rPr lang="en-US" sz="2400"/>
              <a:t>(HFST) High friction surface treatment</a:t>
            </a:r>
          </a:p>
          <a:p>
            <a:pPr marL="0" indent="0">
              <a:buNone/>
            </a:pPr>
            <a:endParaRPr lang="en-US" sz="2400"/>
          </a:p>
          <a:p>
            <a:r>
              <a:rPr lang="en-US" sz="2400"/>
              <a:t>Cable Median Barrier</a:t>
            </a:r>
          </a:p>
          <a:p>
            <a:pPr marL="0" indent="0">
              <a:buNone/>
            </a:pPr>
            <a:endParaRPr lang="en-US" sz="2400"/>
          </a:p>
          <a:p>
            <a:r>
              <a:rPr lang="en-US" sz="2400"/>
              <a:t>Rural Interchange/Ramp Design</a:t>
            </a:r>
          </a:p>
          <a:p>
            <a:pPr marL="0" indent="0">
              <a:buNone/>
            </a:pPr>
            <a:endParaRPr lang="en-US" sz="2400"/>
          </a:p>
          <a:p>
            <a:r>
              <a:rPr lang="en-US" sz="2400"/>
              <a:t>Automated Flagger System</a:t>
            </a:r>
          </a:p>
          <a:p>
            <a:endParaRPr lang="en-US" sz="2400"/>
          </a:p>
          <a:p>
            <a:r>
              <a:rPr lang="en-US" sz="2400"/>
              <a:t>Wrong Way Detection Tech.</a:t>
            </a:r>
          </a:p>
          <a:p>
            <a:pPr marL="0" indent="0">
              <a:buNone/>
            </a:pPr>
            <a:endParaRPr lang="en-US" sz="24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endParaRPr lang="en-US" sz="2000" dirty="0"/>
          </a:p>
        </p:txBody>
      </p:sp>
      <p:pic>
        <p:nvPicPr>
          <p:cNvPr id="9" name="Picture 8"/>
          <p:cNvPicPr>
            <a:picLocks noChangeAspect="1"/>
          </p:cNvPicPr>
          <p:nvPr/>
        </p:nvPicPr>
        <p:blipFill>
          <a:blip r:embed="rId3"/>
          <a:stretch>
            <a:fillRect/>
          </a:stretch>
        </p:blipFill>
        <p:spPr>
          <a:xfrm>
            <a:off x="10565952" y="6332006"/>
            <a:ext cx="1172758" cy="383318"/>
          </a:xfrm>
          <a:prstGeom prst="rect">
            <a:avLst/>
          </a:prstGeom>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D7F975A-C0D2-76BE-BAAE-2F2ED0E672E5}"/>
              </a:ext>
            </a:extLst>
          </p:cNvPr>
          <p:cNvPicPr>
            <a:picLocks noChangeAspect="1"/>
          </p:cNvPicPr>
          <p:nvPr/>
        </p:nvPicPr>
        <p:blipFill>
          <a:blip r:embed="rId5"/>
          <a:stretch>
            <a:fillRect/>
          </a:stretch>
        </p:blipFill>
        <p:spPr>
          <a:xfrm>
            <a:off x="8304523" y="734530"/>
            <a:ext cx="2261429" cy="2694469"/>
          </a:xfrm>
          <a:prstGeom prst="rect">
            <a:avLst/>
          </a:prstGeom>
        </p:spPr>
      </p:pic>
      <p:pic>
        <p:nvPicPr>
          <p:cNvPr id="8" name="Picture 7">
            <a:extLst>
              <a:ext uri="{FF2B5EF4-FFF2-40B4-BE49-F238E27FC236}">
                <a16:creationId xmlns:a16="http://schemas.microsoft.com/office/drawing/2014/main" id="{3F5DA714-1B85-949F-9E2A-2070941D06E6}"/>
              </a:ext>
            </a:extLst>
          </p:cNvPr>
          <p:cNvPicPr>
            <a:picLocks noChangeAspect="1"/>
          </p:cNvPicPr>
          <p:nvPr/>
        </p:nvPicPr>
        <p:blipFill>
          <a:blip r:embed="rId6"/>
          <a:stretch>
            <a:fillRect/>
          </a:stretch>
        </p:blipFill>
        <p:spPr>
          <a:xfrm>
            <a:off x="6713140" y="3658958"/>
            <a:ext cx="5025570" cy="2835249"/>
          </a:xfrm>
          <a:prstGeom prst="rect">
            <a:avLst/>
          </a:prstGeom>
        </p:spPr>
      </p:pic>
    </p:spTree>
    <p:extLst>
      <p:ext uri="{BB962C8B-B14F-4D97-AF65-F5344CB8AC3E}">
        <p14:creationId xmlns:p14="http://schemas.microsoft.com/office/powerpoint/2010/main" val="3689802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p:txBody>
          <a:bodyPr/>
          <a:lstStyle/>
          <a:p>
            <a:r>
              <a:rPr lang="en-US" dirty="0"/>
              <a:t>Project schedules </a:t>
            </a:r>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1480457" y="2079171"/>
            <a:ext cx="10379531" cy="4481513"/>
          </a:xfrm>
        </p:spPr>
        <p:txBody>
          <a:bodyPr>
            <a:normAutofit/>
          </a:bodyPr>
          <a:lstStyle/>
          <a:p>
            <a:r>
              <a:rPr lang="en-US" sz="3200" dirty="0"/>
              <a:t>Project Safety Office (PSO)- request all phases of funding</a:t>
            </a:r>
          </a:p>
          <a:p>
            <a:pPr lvl="1"/>
            <a:endParaRPr lang="en-US" dirty="0"/>
          </a:p>
          <a:p>
            <a:pPr lvl="1"/>
            <a:r>
              <a:rPr lang="en-US" sz="3200" dirty="0"/>
              <a:t>Funding request to FHWA</a:t>
            </a:r>
          </a:p>
          <a:p>
            <a:pPr lvl="1"/>
            <a:r>
              <a:rPr lang="en-US" sz="3200" dirty="0"/>
              <a:t>Request NEPA /Environmental Doc.</a:t>
            </a:r>
          </a:p>
          <a:p>
            <a:pPr lvl="1"/>
            <a:r>
              <a:rPr lang="en-US" sz="3200" dirty="0"/>
              <a:t>Conduct/prepare RSA program</a:t>
            </a:r>
          </a:p>
          <a:p>
            <a:pPr lvl="1"/>
            <a:r>
              <a:rPr lang="en-US" sz="3200" dirty="0"/>
              <a:t>Let to construction – completion notice</a:t>
            </a:r>
          </a:p>
          <a:p>
            <a:pPr marL="0" indent="0">
              <a:buNone/>
            </a:pPr>
            <a:endParaRPr lang="en-US" sz="3200" u="sng" dirty="0"/>
          </a:p>
        </p:txBody>
      </p:sp>
      <p:pic>
        <p:nvPicPr>
          <p:cNvPr id="7" name="Picture 6"/>
          <p:cNvPicPr>
            <a:picLocks noChangeAspect="1"/>
          </p:cNvPicPr>
          <p:nvPr/>
        </p:nvPicPr>
        <p:blipFill>
          <a:blip r:embed="rId2"/>
          <a:stretch>
            <a:fillRect/>
          </a:stretch>
        </p:blipFill>
        <p:spPr>
          <a:xfrm>
            <a:off x="10565952" y="6332006"/>
            <a:ext cx="1172758" cy="383318"/>
          </a:xfrm>
          <a:prstGeom prst="rect">
            <a:avLst/>
          </a:prstGeom>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358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p:txBody>
          <a:bodyPr/>
          <a:lstStyle/>
          <a:p>
            <a:r>
              <a:rPr lang="en-US" dirty="0"/>
              <a:t>Project Delivery Method</a:t>
            </a:r>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1344388" y="2209346"/>
            <a:ext cx="10515600" cy="4351338"/>
          </a:xfrm>
        </p:spPr>
        <p:txBody>
          <a:bodyPr>
            <a:normAutofit/>
          </a:bodyPr>
          <a:lstStyle/>
          <a:p>
            <a:pPr marL="0" indent="0">
              <a:buNone/>
            </a:pPr>
            <a:endParaRPr lang="en-US" dirty="0"/>
          </a:p>
          <a:p>
            <a:pPr marL="0" indent="0">
              <a:buNone/>
            </a:pPr>
            <a:r>
              <a:rPr lang="en-US" dirty="0"/>
              <a:t>“</a:t>
            </a:r>
            <a:r>
              <a:rPr lang="en-US" u="sng" dirty="0"/>
              <a:t>No-Plans Contract</a:t>
            </a:r>
            <a:r>
              <a:rPr lang="en-US" dirty="0"/>
              <a:t>”- </a:t>
            </a:r>
            <a:r>
              <a:rPr lang="en-US" sz="2000" dirty="0"/>
              <a:t>Projects calling only for improvements that have no 				 in-depth design considerations and require no 					 acquisition of right-of-way</a:t>
            </a:r>
          </a:p>
          <a:p>
            <a:pPr marL="0" indent="0">
              <a:buNone/>
            </a:pPr>
            <a:endParaRPr lang="en-US" dirty="0"/>
          </a:p>
          <a:p>
            <a:pPr marL="0" indent="0">
              <a:buNone/>
            </a:pPr>
            <a:r>
              <a:rPr lang="en-US" dirty="0"/>
              <a:t>“</a:t>
            </a:r>
            <a:r>
              <a:rPr lang="en-US" u="sng" dirty="0"/>
              <a:t>Design</a:t>
            </a:r>
            <a:r>
              <a:rPr lang="en-US" dirty="0"/>
              <a:t>” – </a:t>
            </a:r>
            <a:r>
              <a:rPr lang="en-US" sz="2000" dirty="0"/>
              <a:t>More in-depth design of improvements (i.e. drainage, earthwork, 			 signalization, survey, etc.)or the acquisition of right-of-way is 			 required… the project will undergo a formal design</a:t>
            </a:r>
            <a:endParaRPr lang="en-US" sz="2000" u="sng" dirty="0"/>
          </a:p>
        </p:txBody>
      </p:sp>
      <p:pic>
        <p:nvPicPr>
          <p:cNvPr id="7" name="Picture 6"/>
          <p:cNvPicPr>
            <a:picLocks noChangeAspect="1"/>
          </p:cNvPicPr>
          <p:nvPr/>
        </p:nvPicPr>
        <p:blipFill>
          <a:blip r:embed="rId2"/>
          <a:stretch>
            <a:fillRect/>
          </a:stretch>
        </p:blipFill>
        <p:spPr>
          <a:xfrm>
            <a:off x="10565952" y="6332006"/>
            <a:ext cx="1172758" cy="383318"/>
          </a:xfrm>
          <a:prstGeom prst="rect">
            <a:avLst/>
          </a:prstGeom>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99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8BC0E-C615-90B4-45B6-9D8077084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88" y="6176963"/>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89E0C0F-A44A-D1B0-2DD6-B54B248EA2A7}"/>
              </a:ext>
            </a:extLst>
          </p:cNvPr>
          <p:cNvPicPr>
            <a:picLocks noChangeAspect="1"/>
          </p:cNvPicPr>
          <p:nvPr/>
        </p:nvPicPr>
        <p:blipFill>
          <a:blip r:embed="rId4"/>
          <a:stretch>
            <a:fillRect/>
          </a:stretch>
        </p:blipFill>
        <p:spPr>
          <a:xfrm>
            <a:off x="10565952" y="6332006"/>
            <a:ext cx="1172758" cy="383318"/>
          </a:xfrm>
          <a:prstGeom prst="rect">
            <a:avLst/>
          </a:prstGeom>
        </p:spPr>
      </p:pic>
      <p:sp>
        <p:nvSpPr>
          <p:cNvPr id="5" name="Content Placeholder 4">
            <a:extLst>
              <a:ext uri="{FF2B5EF4-FFF2-40B4-BE49-F238E27FC236}">
                <a16:creationId xmlns:a16="http://schemas.microsoft.com/office/drawing/2014/main" id="{04C271CE-1930-74AD-F38E-E8B9F84778D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F069F37F-FBAF-7FB4-DA7C-D92344431123}"/>
              </a:ext>
            </a:extLst>
          </p:cNvPr>
          <p:cNvPicPr>
            <a:picLocks noChangeAspect="1"/>
          </p:cNvPicPr>
          <p:nvPr/>
        </p:nvPicPr>
        <p:blipFill>
          <a:blip r:embed="rId5"/>
          <a:stretch>
            <a:fillRect/>
          </a:stretch>
        </p:blipFill>
        <p:spPr>
          <a:xfrm>
            <a:off x="1458018" y="599950"/>
            <a:ext cx="8931688" cy="5658100"/>
          </a:xfrm>
          <a:prstGeom prst="rect">
            <a:avLst/>
          </a:prstGeom>
        </p:spPr>
      </p:pic>
    </p:spTree>
    <p:extLst>
      <p:ext uri="{BB962C8B-B14F-4D97-AF65-F5344CB8AC3E}">
        <p14:creationId xmlns:p14="http://schemas.microsoft.com/office/powerpoint/2010/main" val="3213620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600"/>
              </a:spcBef>
              <a:defRPr/>
            </a:pPr>
            <a:br>
              <a:rPr lang="en-US" altLang="en-US" u="sng" dirty="0"/>
            </a:br>
            <a:br>
              <a:rPr lang="en-US" altLang="en-US" u="sng" dirty="0"/>
            </a:br>
            <a:r>
              <a:rPr lang="en-US" altLang="en-US" dirty="0"/>
              <a:t>Project Requests/ Prioritization</a:t>
            </a:r>
            <a:br>
              <a:rPr lang="en-US" altLang="en-US" dirty="0"/>
            </a:br>
            <a:br>
              <a:rPr lang="en-US" altLang="en-US" u="sng" dirty="0"/>
            </a:b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565952" y="6332006"/>
            <a:ext cx="1172758" cy="383318"/>
          </a:xfrm>
          <a:prstGeom prst="rect">
            <a:avLst/>
          </a:prstGeom>
        </p:spPr>
      </p:pic>
      <p:sp>
        <p:nvSpPr>
          <p:cNvPr id="3" name="Content Placeholder 2"/>
          <p:cNvSpPr>
            <a:spLocks noGrp="1"/>
          </p:cNvSpPr>
          <p:nvPr>
            <p:ph idx="1"/>
          </p:nvPr>
        </p:nvSpPr>
        <p:spPr/>
        <p:txBody>
          <a:bodyPr>
            <a:normAutofit/>
          </a:bodyPr>
          <a:lstStyle/>
          <a:p>
            <a:pPr marL="341313" indent="-339725">
              <a:spcBef>
                <a:spcPts val="600"/>
              </a:spcBef>
              <a:buFont typeface="Arial" charset="0"/>
              <a:buChar char="•"/>
              <a:defRPr/>
            </a:pPr>
            <a:r>
              <a:rPr lang="en-US" altLang="en-US" dirty="0"/>
              <a:t>Internal and external stakeholders request crash data investigations on spots, sections, or intersections of roadways</a:t>
            </a:r>
          </a:p>
          <a:p>
            <a:pPr>
              <a:spcBef>
                <a:spcPts val="600"/>
              </a:spcBef>
              <a:buClrTx/>
              <a:buFontTx/>
              <a:buNone/>
              <a:defRPr/>
            </a:pPr>
            <a:endParaRPr lang="en-US" altLang="en-US" dirty="0"/>
          </a:p>
          <a:p>
            <a:pPr marL="341313" indent="-339725">
              <a:spcBef>
                <a:spcPts val="600"/>
              </a:spcBef>
              <a:buFont typeface="Arial" charset="0"/>
              <a:buChar char="•"/>
              <a:defRPr/>
            </a:pPr>
            <a:r>
              <a:rPr lang="en-US" altLang="en-US" dirty="0"/>
              <a:t>Safety projects are identified through crash data criteria and software (HSIP)</a:t>
            </a:r>
          </a:p>
          <a:p>
            <a:pPr marL="1588" indent="0">
              <a:spcBef>
                <a:spcPts val="600"/>
              </a:spcBef>
              <a:buNone/>
              <a:defRPr/>
            </a:pPr>
            <a:endParaRPr lang="en-US" altLang="en-US" dirty="0"/>
          </a:p>
          <a:p>
            <a:pPr marL="341313" indent="-339725">
              <a:spcBef>
                <a:spcPts val="600"/>
              </a:spcBef>
              <a:buFont typeface="Arial" charset="0"/>
              <a:buChar char="•"/>
              <a:defRPr/>
            </a:pPr>
            <a:r>
              <a:rPr lang="en-US" altLang="en-US" dirty="0"/>
              <a:t>Numetric Software –Network Screening of severity</a:t>
            </a:r>
          </a:p>
          <a:p>
            <a:pPr marL="341313" indent="-339725">
              <a:spcBef>
                <a:spcPts val="600"/>
              </a:spcBef>
              <a:buFont typeface="Arial" charset="0"/>
              <a:buNone/>
              <a:defRPr/>
            </a:pPr>
            <a:endParaRPr lang="en-US" altLang="en-US" dirty="0"/>
          </a:p>
          <a:p>
            <a:pPr marL="341313" indent="-339725">
              <a:spcBef>
                <a:spcPts val="600"/>
              </a:spcBef>
              <a:buFont typeface="Arial" charset="0"/>
              <a:buNone/>
              <a:defRPr/>
            </a:pPr>
            <a:endParaRPr lang="en-US" altLang="en-US" dirty="0"/>
          </a:p>
          <a:p>
            <a:pPr marL="341313" indent="-339725" algn="just">
              <a:spcBef>
                <a:spcPts val="600"/>
              </a:spcBef>
              <a:buFont typeface="Arial" charset="0"/>
              <a:buNone/>
              <a:defRPr/>
            </a:pPr>
            <a:endParaRPr lang="en-US" altLang="en-US" dirty="0"/>
          </a:p>
        </p:txBody>
      </p:sp>
    </p:spTree>
    <p:extLst>
      <p:ext uri="{BB962C8B-B14F-4D97-AF65-F5344CB8AC3E}">
        <p14:creationId xmlns:p14="http://schemas.microsoft.com/office/powerpoint/2010/main" val="9526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p:txBody>
          <a:bodyPr/>
          <a:lstStyle/>
          <a:p>
            <a:r>
              <a:rPr lang="en-US" dirty="0"/>
              <a:t>TDOT HSIP Annual Funding</a:t>
            </a:r>
          </a:p>
        </p:txBody>
      </p:sp>
      <p:sp>
        <p:nvSpPr>
          <p:cNvPr id="6" name="Content Placeholder 5">
            <a:extLst>
              <a:ext uri="{FF2B5EF4-FFF2-40B4-BE49-F238E27FC236}">
                <a16:creationId xmlns:a16="http://schemas.microsoft.com/office/drawing/2014/main" id="{EFDC63D7-AF8A-4297-B03F-3C7CDBE98507}"/>
              </a:ext>
            </a:extLst>
          </p:cNvPr>
          <p:cNvSpPr>
            <a:spLocks noGrp="1"/>
          </p:cNvSpPr>
          <p:nvPr>
            <p:ph idx="1"/>
          </p:nvPr>
        </p:nvSpPr>
        <p:spPr>
          <a:xfrm>
            <a:off x="1066800" y="1251858"/>
            <a:ext cx="10671911" cy="4762080"/>
          </a:xfrm>
        </p:spPr>
        <p:txBody>
          <a:bodyPr>
            <a:normAutofit fontScale="92500" lnSpcReduction="20000"/>
          </a:bodyPr>
          <a:lstStyle/>
          <a:p>
            <a:pPr marL="0" indent="0">
              <a:buNone/>
            </a:pPr>
            <a:endParaRPr lang="en-US" dirty="0"/>
          </a:p>
          <a:p>
            <a:r>
              <a:rPr lang="en-US" b="1" dirty="0"/>
              <a:t>H</a:t>
            </a:r>
            <a:r>
              <a:rPr lang="en-US" dirty="0"/>
              <a:t>ighway </a:t>
            </a:r>
            <a:r>
              <a:rPr lang="en-US" b="1" dirty="0"/>
              <a:t>S</a:t>
            </a:r>
            <a:r>
              <a:rPr lang="en-US" dirty="0"/>
              <a:t>afety </a:t>
            </a:r>
            <a:r>
              <a:rPr lang="en-US" b="1" dirty="0"/>
              <a:t>I</a:t>
            </a:r>
            <a:r>
              <a:rPr lang="en-US" dirty="0"/>
              <a:t>mprovement </a:t>
            </a:r>
            <a:r>
              <a:rPr lang="en-US" b="1" dirty="0"/>
              <a:t>P</a:t>
            </a:r>
            <a:r>
              <a:rPr lang="en-US" dirty="0"/>
              <a:t>rogram (HSIP) </a:t>
            </a:r>
          </a:p>
          <a:p>
            <a:endParaRPr lang="en-US" sz="2400" dirty="0"/>
          </a:p>
          <a:p>
            <a:r>
              <a:rPr lang="en-US" sz="2400" dirty="0"/>
              <a:t>Road Safety Audit (RSA)			(~$25-35 mil/year)</a:t>
            </a:r>
          </a:p>
          <a:p>
            <a:pPr marL="0" indent="0">
              <a:buNone/>
            </a:pPr>
            <a:r>
              <a:rPr lang="en-US" sz="2400" dirty="0"/>
              <a:t>           STID-Project Safety Office</a:t>
            </a:r>
          </a:p>
          <a:p>
            <a:pPr marL="0" indent="0">
              <a:buNone/>
            </a:pPr>
            <a:r>
              <a:rPr lang="en-US" sz="2400" dirty="0"/>
              <a:t>	Local Road Safety Initiative (LRSI)	 (~$5.5 mil/year)</a:t>
            </a:r>
          </a:p>
          <a:p>
            <a:pPr marL="0" indent="0">
              <a:buNone/>
            </a:pPr>
            <a:r>
              <a:rPr lang="en-US" sz="2400" dirty="0"/>
              <a:t>  	Operations Division 		</a:t>
            </a:r>
          </a:p>
          <a:p>
            <a:pPr marL="0" indent="0">
              <a:buNone/>
            </a:pPr>
            <a:r>
              <a:rPr lang="en-US" sz="2400" dirty="0"/>
              <a:t>	Multi-modal Division			(~$6-7 mil/year)</a:t>
            </a:r>
          </a:p>
          <a:p>
            <a:pPr marL="0" indent="0">
              <a:buNone/>
            </a:pPr>
            <a:endParaRPr lang="en-US" sz="2400" dirty="0"/>
          </a:p>
          <a:p>
            <a:r>
              <a:rPr lang="en-US" sz="2400" dirty="0"/>
              <a:t>Statewide resurfacing program                  (~$8-10 mil/year)</a:t>
            </a:r>
          </a:p>
          <a:p>
            <a:r>
              <a:rPr lang="en-US" sz="2400" dirty="0"/>
              <a:t>Spot Safety       (NON-HSIP)                          (~$4.0 mil/year)</a:t>
            </a:r>
          </a:p>
          <a:p>
            <a:r>
              <a:rPr lang="en-US" sz="2400" dirty="0"/>
              <a:t>Tennessee Highway Safety Office</a:t>
            </a:r>
          </a:p>
        </p:txBody>
      </p:sp>
      <p:pic>
        <p:nvPicPr>
          <p:cNvPr id="7" name="Picture 6"/>
          <p:cNvPicPr>
            <a:picLocks noChangeAspect="1"/>
          </p:cNvPicPr>
          <p:nvPr/>
        </p:nvPicPr>
        <p:blipFill>
          <a:blip r:embed="rId3"/>
          <a:stretch>
            <a:fillRect/>
          </a:stretch>
        </p:blipFill>
        <p:spPr>
          <a:xfrm>
            <a:off x="10565952" y="6332006"/>
            <a:ext cx="1172758" cy="383318"/>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07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22E89-F338-4534-AA35-4FB7EE9D8E26}"/>
              </a:ext>
            </a:extLst>
          </p:cNvPr>
          <p:cNvSpPr>
            <a:spLocks noGrp="1"/>
          </p:cNvSpPr>
          <p:nvPr>
            <p:ph type="title"/>
          </p:nvPr>
        </p:nvSpPr>
        <p:spPr>
          <a:xfrm>
            <a:off x="838201" y="345811"/>
            <a:ext cx="8839199" cy="1235340"/>
          </a:xfrm>
        </p:spPr>
        <p:txBody>
          <a:bodyPr>
            <a:normAutofit/>
          </a:bodyPr>
          <a:lstStyle/>
          <a:p>
            <a:r>
              <a:rPr lang="en-US" sz="3700" dirty="0"/>
              <a:t>TDOT HSIP Project/Funding History</a:t>
            </a:r>
          </a:p>
        </p:txBody>
      </p:sp>
      <p:pic>
        <p:nvPicPr>
          <p:cNvPr id="9" name="Picture 8"/>
          <p:cNvPicPr>
            <a:picLocks noChangeAspect="1"/>
          </p:cNvPicPr>
          <p:nvPr/>
        </p:nvPicPr>
        <p:blipFill>
          <a:blip r:embed="rId3"/>
          <a:stretch>
            <a:fillRect/>
          </a:stretch>
        </p:blipFill>
        <p:spPr>
          <a:xfrm>
            <a:off x="10565952" y="6332006"/>
            <a:ext cx="1172758" cy="383318"/>
          </a:xfrm>
          <a:prstGeom prst="rect">
            <a:avLst/>
          </a:prstGeom>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ADE0148B-C40B-BED5-3BA5-9AE6AAAD6729}"/>
              </a:ext>
            </a:extLst>
          </p:cNvPr>
          <p:cNvSpPr>
            <a:spLocks noGrp="1"/>
          </p:cNvSpPr>
          <p:nvPr>
            <p:ph idx="1"/>
          </p:nvPr>
        </p:nvSpPr>
        <p:spPr/>
        <p:txBody>
          <a:bodyPr/>
          <a:lstStyle/>
          <a:p>
            <a:pPr marL="0" indent="0">
              <a:buNone/>
            </a:pPr>
            <a:endParaRPr lang="en-US" dirty="0"/>
          </a:p>
        </p:txBody>
      </p:sp>
      <p:sp>
        <p:nvSpPr>
          <p:cNvPr id="7" name="TextBox 6">
            <a:extLst>
              <a:ext uri="{FF2B5EF4-FFF2-40B4-BE49-F238E27FC236}">
                <a16:creationId xmlns:a16="http://schemas.microsoft.com/office/drawing/2014/main" id="{49F29038-F709-CE65-6AE4-8476448B0040}"/>
              </a:ext>
            </a:extLst>
          </p:cNvPr>
          <p:cNvSpPr txBox="1"/>
          <p:nvPr/>
        </p:nvSpPr>
        <p:spPr>
          <a:xfrm>
            <a:off x="838200" y="1951672"/>
            <a:ext cx="9498495" cy="353943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2019 – 50 let- to-contract	Cost: $ 49.5 Million</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2020 – 85 let- to-contract	Cost: $ 38.5 Million</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2021 – 63 let- to-contract	Cost: $ 35.6 Million</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2022 – 44 let- to-contract	Cost: $ 52.9 Million</a:t>
            </a:r>
          </a:p>
          <a:p>
            <a:pPr marL="342900" indent="-342900">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2023 – 57 let- to-contract	Cost: $ 62.4 Million</a:t>
            </a:r>
          </a:p>
          <a:p>
            <a:pPr marR="0" lvl="0">
              <a:spcBef>
                <a:spcPts val="0"/>
              </a:spcBef>
              <a:spcAft>
                <a:spcPts val="0"/>
              </a:spcAft>
            </a:pPr>
            <a:endParaRPr lang="en-US" sz="3200" dirty="0">
              <a:effectLst/>
              <a:latin typeface="Calibri" panose="020F0502020204030204" pitchFamily="34" charset="0"/>
              <a:ea typeface="Calibri" panose="020F0502020204030204" pitchFamily="34" charset="0"/>
            </a:endParaRPr>
          </a:p>
          <a:p>
            <a:pPr marR="0" lvl="0">
              <a:spcBef>
                <a:spcPts val="0"/>
              </a:spcBef>
              <a:spcAft>
                <a:spcPts val="0"/>
              </a:spcAft>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8881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339D-7ABC-14A4-8F6A-1A24ED6A0E33}"/>
              </a:ext>
            </a:extLst>
          </p:cNvPr>
          <p:cNvSpPr>
            <a:spLocks noGrp="1"/>
          </p:cNvSpPr>
          <p:nvPr>
            <p:ph type="title"/>
          </p:nvPr>
        </p:nvSpPr>
        <p:spPr/>
        <p:txBody>
          <a:bodyPr/>
          <a:lstStyle/>
          <a:p>
            <a:pPr algn="ctr"/>
            <a:r>
              <a:rPr lang="en-US" dirty="0"/>
              <a:t>Active HSIP</a:t>
            </a:r>
          </a:p>
        </p:txBody>
      </p:sp>
      <p:sp>
        <p:nvSpPr>
          <p:cNvPr id="5" name="TextBox 4">
            <a:extLst>
              <a:ext uri="{FF2B5EF4-FFF2-40B4-BE49-F238E27FC236}">
                <a16:creationId xmlns:a16="http://schemas.microsoft.com/office/drawing/2014/main" id="{A004D208-DF3E-C8CB-E79E-29DFC96C284C}"/>
              </a:ext>
            </a:extLst>
          </p:cNvPr>
          <p:cNvSpPr txBox="1"/>
          <p:nvPr/>
        </p:nvSpPr>
        <p:spPr>
          <a:xfrm>
            <a:off x="2696901" y="2408112"/>
            <a:ext cx="8639075" cy="1569660"/>
          </a:xfrm>
          <a:prstGeom prst="rect">
            <a:avLst/>
          </a:prstGeom>
          <a:noFill/>
        </p:spPr>
        <p:txBody>
          <a:bodyPr wrap="square">
            <a:spAutoFit/>
          </a:bodyPr>
          <a:lstStyle/>
          <a:p>
            <a:r>
              <a:rPr lang="en-US" sz="2400" b="1" dirty="0">
                <a:effectLst/>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30924AB2-0A3F-03F4-0456-2FA69A0AF3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69" y="6046965"/>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B9D265B0-0A96-9892-8974-90776DD09D4F}"/>
              </a:ext>
            </a:extLst>
          </p:cNvPr>
          <p:cNvPicPr>
            <a:picLocks noChangeAspect="1"/>
          </p:cNvPicPr>
          <p:nvPr/>
        </p:nvPicPr>
        <p:blipFill>
          <a:blip r:embed="rId4"/>
          <a:stretch>
            <a:fillRect/>
          </a:stretch>
        </p:blipFill>
        <p:spPr>
          <a:xfrm>
            <a:off x="10565952" y="6332006"/>
            <a:ext cx="1172758" cy="383318"/>
          </a:xfrm>
          <a:prstGeom prst="rect">
            <a:avLst/>
          </a:prstGeom>
        </p:spPr>
      </p:pic>
      <p:pic>
        <p:nvPicPr>
          <p:cNvPr id="10" name="Content Placeholder 9">
            <a:extLst>
              <a:ext uri="{FF2B5EF4-FFF2-40B4-BE49-F238E27FC236}">
                <a16:creationId xmlns:a16="http://schemas.microsoft.com/office/drawing/2014/main" id="{DB13F0AC-268B-2F95-0E92-EB7FE4DF9CF7}"/>
              </a:ext>
            </a:extLst>
          </p:cNvPr>
          <p:cNvPicPr>
            <a:picLocks noGrp="1" noChangeAspect="1"/>
          </p:cNvPicPr>
          <p:nvPr>
            <p:ph idx="1"/>
          </p:nvPr>
        </p:nvPicPr>
        <p:blipFill>
          <a:blip r:embed="rId5"/>
          <a:stretch>
            <a:fillRect/>
          </a:stretch>
        </p:blipFill>
        <p:spPr>
          <a:xfrm>
            <a:off x="430736" y="723822"/>
            <a:ext cx="2266165" cy="1051448"/>
          </a:xfrm>
        </p:spPr>
      </p:pic>
      <p:graphicFrame>
        <p:nvGraphicFramePr>
          <p:cNvPr id="13" name="Table 12">
            <a:extLst>
              <a:ext uri="{FF2B5EF4-FFF2-40B4-BE49-F238E27FC236}">
                <a16:creationId xmlns:a16="http://schemas.microsoft.com/office/drawing/2014/main" id="{4D27DA6D-6A41-0949-4CFC-A42D31499534}"/>
              </a:ext>
            </a:extLst>
          </p:cNvPr>
          <p:cNvGraphicFramePr>
            <a:graphicFrameLocks noGrp="1"/>
          </p:cNvGraphicFramePr>
          <p:nvPr>
            <p:extLst>
              <p:ext uri="{D42A27DB-BD31-4B8C-83A1-F6EECF244321}">
                <p14:modId xmlns:p14="http://schemas.microsoft.com/office/powerpoint/2010/main" val="1410132872"/>
              </p:ext>
            </p:extLst>
          </p:nvPr>
        </p:nvGraphicFramePr>
        <p:xfrm>
          <a:off x="3392556" y="1775270"/>
          <a:ext cx="5883966" cy="4351341"/>
        </p:xfrm>
        <a:graphic>
          <a:graphicData uri="http://schemas.openxmlformats.org/drawingml/2006/table">
            <a:tbl>
              <a:tblPr firstCol="1" bandRow="1">
                <a:tableStyleId>{5C22544A-7EE6-4342-B048-85BDC9FD1C3A}</a:tableStyleId>
              </a:tblPr>
              <a:tblGrid>
                <a:gridCol w="1961322">
                  <a:extLst>
                    <a:ext uri="{9D8B030D-6E8A-4147-A177-3AD203B41FA5}">
                      <a16:colId xmlns:a16="http://schemas.microsoft.com/office/drawing/2014/main" val="1681462167"/>
                    </a:ext>
                  </a:extLst>
                </a:gridCol>
                <a:gridCol w="1961322">
                  <a:extLst>
                    <a:ext uri="{9D8B030D-6E8A-4147-A177-3AD203B41FA5}">
                      <a16:colId xmlns:a16="http://schemas.microsoft.com/office/drawing/2014/main" val="2762450825"/>
                    </a:ext>
                  </a:extLst>
                </a:gridCol>
                <a:gridCol w="1961322">
                  <a:extLst>
                    <a:ext uri="{9D8B030D-6E8A-4147-A177-3AD203B41FA5}">
                      <a16:colId xmlns:a16="http://schemas.microsoft.com/office/drawing/2014/main" val="3211987645"/>
                    </a:ext>
                  </a:extLst>
                </a:gridCol>
              </a:tblGrid>
              <a:tr h="280527">
                <a:tc>
                  <a:txBody>
                    <a:bodyPr/>
                    <a:lstStyle/>
                    <a:p>
                      <a:pPr marL="0" marR="0">
                        <a:lnSpc>
                          <a:spcPct val="107000"/>
                        </a:lnSpc>
                        <a:spcBef>
                          <a:spcPts val="0"/>
                        </a:spcBef>
                        <a:spcAft>
                          <a:spcPts val="0"/>
                        </a:spcAft>
                      </a:pPr>
                      <a:r>
                        <a:rPr lang="en-US" sz="900" kern="100">
                          <a:effectLst/>
                        </a:rPr>
                        <a:t>Bledsoe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132450.03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4187891585"/>
                  </a:ext>
                </a:extLst>
              </a:tr>
              <a:tr h="280527">
                <a:tc>
                  <a:txBody>
                    <a:bodyPr/>
                    <a:lstStyle/>
                    <a:p>
                      <a:pPr marL="0" marR="0">
                        <a:lnSpc>
                          <a:spcPct val="107000"/>
                        </a:lnSpc>
                        <a:spcBef>
                          <a:spcPts val="0"/>
                        </a:spcBef>
                        <a:spcAft>
                          <a:spcPts val="0"/>
                        </a:spcAft>
                      </a:pPr>
                      <a:r>
                        <a:rPr lang="en-US" sz="900" kern="100">
                          <a:effectLst/>
                        </a:rPr>
                        <a:t>Grundy</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132450.29</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575510142"/>
                  </a:ext>
                </a:extLst>
              </a:tr>
              <a:tr h="280527">
                <a:tc>
                  <a:txBody>
                    <a:bodyPr/>
                    <a:lstStyle/>
                    <a:p>
                      <a:pPr marL="0" marR="0">
                        <a:lnSpc>
                          <a:spcPct val="107000"/>
                        </a:lnSpc>
                        <a:spcBef>
                          <a:spcPts val="0"/>
                        </a:spcBef>
                        <a:spcAft>
                          <a:spcPts val="0"/>
                        </a:spcAft>
                      </a:pPr>
                      <a:r>
                        <a:rPr lang="en-US" sz="900" kern="100">
                          <a:effectLst/>
                        </a:rPr>
                        <a:t>Grundy</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STID-D</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129114.00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4243365382"/>
                  </a:ext>
                </a:extLst>
              </a:tr>
              <a:tr h="280527">
                <a:tc>
                  <a:txBody>
                    <a:bodyPr/>
                    <a:lstStyle/>
                    <a:p>
                      <a:pPr marL="0" marR="0">
                        <a:lnSpc>
                          <a:spcPct val="107000"/>
                        </a:lnSpc>
                        <a:spcBef>
                          <a:spcPts val="0"/>
                        </a:spcBef>
                        <a:spcAft>
                          <a:spcPts val="0"/>
                        </a:spcAft>
                      </a:pPr>
                      <a:r>
                        <a:rPr lang="en-US" sz="900" kern="100">
                          <a:effectLst/>
                        </a:rPr>
                        <a:t>Marion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STID-SS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131309.00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296434131"/>
                  </a:ext>
                </a:extLst>
              </a:tr>
              <a:tr h="280527">
                <a:tc>
                  <a:txBody>
                    <a:bodyPr/>
                    <a:lstStyle/>
                    <a:p>
                      <a:pPr marL="0" marR="0">
                        <a:lnSpc>
                          <a:spcPct val="107000"/>
                        </a:lnSpc>
                        <a:spcBef>
                          <a:spcPts val="0"/>
                        </a:spcBef>
                        <a:spcAft>
                          <a:spcPts val="0"/>
                        </a:spcAft>
                      </a:pPr>
                      <a:r>
                        <a:rPr lang="en-US" sz="900" kern="100">
                          <a:effectLst/>
                        </a:rPr>
                        <a:t>Marion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dirty="0">
                          <a:effectLst/>
                        </a:rPr>
                        <a:t>132450.50</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3792604142"/>
                  </a:ext>
                </a:extLst>
              </a:tr>
              <a:tr h="280527">
                <a:tc>
                  <a:txBody>
                    <a:bodyPr/>
                    <a:lstStyle/>
                    <a:p>
                      <a:pPr marL="0" marR="0">
                        <a:lnSpc>
                          <a:spcPct val="107000"/>
                        </a:lnSpc>
                        <a:spcBef>
                          <a:spcPts val="0"/>
                        </a:spcBef>
                        <a:spcAft>
                          <a:spcPts val="0"/>
                        </a:spcAft>
                      </a:pPr>
                      <a:r>
                        <a:rPr lang="en-US" sz="900" kern="100">
                          <a:effectLst/>
                        </a:rPr>
                        <a:t>Marion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STID-NP</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133912.00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4280602592"/>
                  </a:ext>
                </a:extLst>
              </a:tr>
              <a:tr h="280527">
                <a:tc>
                  <a:txBody>
                    <a:bodyPr/>
                    <a:lstStyle/>
                    <a:p>
                      <a:pPr marL="0" marR="0">
                        <a:lnSpc>
                          <a:spcPct val="107000"/>
                        </a:lnSpc>
                        <a:spcBef>
                          <a:spcPts val="0"/>
                        </a:spcBef>
                        <a:spcAft>
                          <a:spcPts val="0"/>
                        </a:spcAft>
                      </a:pPr>
                      <a:r>
                        <a:rPr lang="en-US" sz="900" kern="100">
                          <a:effectLst/>
                        </a:rPr>
                        <a:t>Marion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STID-NP</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132767.00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3737382756"/>
                  </a:ext>
                </a:extLst>
              </a:tr>
              <a:tr h="423963">
                <a:tc>
                  <a:txBody>
                    <a:bodyPr/>
                    <a:lstStyle/>
                    <a:p>
                      <a:pPr marL="0" marR="0">
                        <a:lnSpc>
                          <a:spcPct val="107000"/>
                        </a:lnSpc>
                        <a:spcBef>
                          <a:spcPts val="0"/>
                        </a:spcBef>
                        <a:spcAft>
                          <a:spcPts val="0"/>
                        </a:spcAft>
                      </a:pPr>
                      <a:r>
                        <a:rPr lang="en-US" sz="900" kern="100">
                          <a:effectLst/>
                        </a:rPr>
                        <a:t>McMinn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STID-PED-VRU</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125526.20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771730597"/>
                  </a:ext>
                </a:extLst>
              </a:tr>
              <a:tr h="280527">
                <a:tc>
                  <a:txBody>
                    <a:bodyPr/>
                    <a:lstStyle/>
                    <a:p>
                      <a:pPr marL="0" marR="0">
                        <a:lnSpc>
                          <a:spcPct val="107000"/>
                        </a:lnSpc>
                        <a:spcBef>
                          <a:spcPts val="0"/>
                        </a:spcBef>
                        <a:spcAft>
                          <a:spcPts val="0"/>
                        </a:spcAft>
                      </a:pPr>
                      <a:r>
                        <a:rPr lang="en-US" sz="900" kern="100">
                          <a:effectLst/>
                        </a:rPr>
                        <a:t>McMinn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STID-NP</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135056.00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4288979593"/>
                  </a:ext>
                </a:extLst>
              </a:tr>
              <a:tr h="280527">
                <a:tc>
                  <a:txBody>
                    <a:bodyPr/>
                    <a:lstStyle/>
                    <a:p>
                      <a:pPr marL="0" marR="0">
                        <a:lnSpc>
                          <a:spcPct val="107000"/>
                        </a:lnSpc>
                        <a:spcBef>
                          <a:spcPts val="0"/>
                        </a:spcBef>
                        <a:spcAft>
                          <a:spcPts val="0"/>
                        </a:spcAft>
                      </a:pPr>
                      <a:r>
                        <a:rPr lang="en-US" sz="900" kern="100">
                          <a:effectLst/>
                        </a:rPr>
                        <a:t>Polk</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132450.62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4194584125"/>
                  </a:ext>
                </a:extLst>
              </a:tr>
              <a:tr h="280527">
                <a:tc>
                  <a:txBody>
                    <a:bodyPr/>
                    <a:lstStyle/>
                    <a:p>
                      <a:pPr marL="0" marR="0">
                        <a:lnSpc>
                          <a:spcPct val="107000"/>
                        </a:lnSpc>
                        <a:spcBef>
                          <a:spcPts val="0"/>
                        </a:spcBef>
                        <a:spcAft>
                          <a:spcPts val="0"/>
                        </a:spcAft>
                      </a:pPr>
                      <a:r>
                        <a:rPr lang="en-US" sz="900" kern="100">
                          <a:effectLst/>
                        </a:rPr>
                        <a:t>Polk</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STID-NP</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135073.00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3196636297"/>
                  </a:ext>
                </a:extLst>
              </a:tr>
              <a:tr h="280527">
                <a:tc>
                  <a:txBody>
                    <a:bodyPr/>
                    <a:lstStyle/>
                    <a:p>
                      <a:pPr marL="0" marR="0">
                        <a:lnSpc>
                          <a:spcPct val="107000"/>
                        </a:lnSpc>
                        <a:spcBef>
                          <a:spcPts val="0"/>
                        </a:spcBef>
                        <a:spcAft>
                          <a:spcPts val="0"/>
                        </a:spcAft>
                      </a:pPr>
                      <a:r>
                        <a:rPr lang="en-US" sz="900" kern="100">
                          <a:effectLst/>
                        </a:rPr>
                        <a:t>Polk</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128634.62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3420004956"/>
                  </a:ext>
                </a:extLst>
              </a:tr>
              <a:tr h="280527">
                <a:tc>
                  <a:txBody>
                    <a:bodyPr/>
                    <a:lstStyle/>
                    <a:p>
                      <a:pPr marL="0" marR="0">
                        <a:lnSpc>
                          <a:spcPct val="107000"/>
                        </a:lnSpc>
                        <a:spcBef>
                          <a:spcPts val="0"/>
                        </a:spcBef>
                        <a:spcAft>
                          <a:spcPts val="0"/>
                        </a:spcAft>
                      </a:pPr>
                      <a:r>
                        <a:rPr lang="en-US" sz="900" kern="100">
                          <a:effectLst/>
                        </a:rPr>
                        <a:t>Polk</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125450.29</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3558842121"/>
                  </a:ext>
                </a:extLst>
              </a:tr>
              <a:tr h="280527">
                <a:tc>
                  <a:txBody>
                    <a:bodyPr/>
                    <a:lstStyle/>
                    <a:p>
                      <a:pPr marL="0" marR="0">
                        <a:lnSpc>
                          <a:spcPct val="107000"/>
                        </a:lnSpc>
                        <a:spcBef>
                          <a:spcPts val="0"/>
                        </a:spcBef>
                        <a:spcAft>
                          <a:spcPts val="0"/>
                        </a:spcAft>
                      </a:pPr>
                      <a:r>
                        <a:rPr lang="en-US" sz="900" kern="100">
                          <a:effectLst/>
                        </a:rPr>
                        <a:t>Rhea</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132450.64</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4177993065"/>
                  </a:ext>
                </a:extLst>
              </a:tr>
              <a:tr h="280527">
                <a:tc>
                  <a:txBody>
                    <a:bodyPr/>
                    <a:lstStyle/>
                    <a:p>
                      <a:pPr marL="0" marR="0">
                        <a:lnSpc>
                          <a:spcPct val="107000"/>
                        </a:lnSpc>
                        <a:spcBef>
                          <a:spcPts val="0"/>
                        </a:spcBef>
                        <a:spcAft>
                          <a:spcPts val="0"/>
                        </a:spcAft>
                      </a:pPr>
                      <a:r>
                        <a:rPr lang="en-US" sz="900" kern="100">
                          <a:effectLst/>
                        </a:rPr>
                        <a:t>Sequatchie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a:effectLst/>
                        </a:rPr>
                        <a:t>STID-LRS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tc>
                  <a:txBody>
                    <a:bodyPr/>
                    <a:lstStyle/>
                    <a:p>
                      <a:pPr marL="0" marR="0">
                        <a:lnSpc>
                          <a:spcPct val="107000"/>
                        </a:lnSpc>
                        <a:spcBef>
                          <a:spcPts val="0"/>
                        </a:spcBef>
                        <a:spcAft>
                          <a:spcPts val="0"/>
                        </a:spcAft>
                      </a:pPr>
                      <a:r>
                        <a:rPr lang="en-US" sz="900" kern="100" dirty="0">
                          <a:effectLst/>
                        </a:rPr>
                        <a:t>132450.67</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4836" marR="54836" marT="0" marB="0" anchor="ctr"/>
                </a:tc>
                <a:extLst>
                  <a:ext uri="{0D108BD9-81ED-4DB2-BD59-A6C34878D82A}">
                    <a16:rowId xmlns:a16="http://schemas.microsoft.com/office/drawing/2014/main" val="939309992"/>
                  </a:ext>
                </a:extLst>
              </a:tr>
            </a:tbl>
          </a:graphicData>
        </a:graphic>
      </p:graphicFrame>
    </p:spTree>
    <p:extLst>
      <p:ext uri="{BB962C8B-B14F-4D97-AF65-F5344CB8AC3E}">
        <p14:creationId xmlns:p14="http://schemas.microsoft.com/office/powerpoint/2010/main" val="233938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pPr marL="0" indent="0">
              <a:buNone/>
            </a:pPr>
            <a:endParaRPr lang="en-US" altLang="en-US" i="1" dirty="0">
              <a:solidFill>
                <a:srgbClr val="376092"/>
              </a:solidFill>
              <a:effectLst>
                <a:outerShdw blurRad="38100" dist="38100" dir="2700000" algn="tl">
                  <a:srgbClr val="000000"/>
                </a:outerShdw>
              </a:effectLst>
              <a:latin typeface="Times New Roman" pitchFamily="16" charset="0"/>
              <a:cs typeface="Times New Roman" pitchFamily="16" charset="0"/>
            </a:endParaRPr>
          </a:p>
          <a:p>
            <a:pPr marL="0" indent="0">
              <a:buNone/>
            </a:pP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295" y="2755183"/>
            <a:ext cx="4624388" cy="312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
          <p:cNvSpPr txBox="1">
            <a:spLocks noChangeArrowheads="1"/>
          </p:cNvSpPr>
          <p:nvPr/>
        </p:nvSpPr>
        <p:spPr bwMode="auto">
          <a:xfrm>
            <a:off x="1936637" y="1535983"/>
            <a:ext cx="84582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9pPr>
          </a:lstStyle>
          <a:p>
            <a:pPr algn="ctr">
              <a:spcBef>
                <a:spcPts val="1500"/>
              </a:spcBef>
              <a:buClrTx/>
              <a:buFontTx/>
              <a:buNone/>
              <a:defRPr/>
            </a:pPr>
            <a:r>
              <a:rPr lang="en-US" altLang="en-US" sz="6000" i="1" dirty="0" err="1">
                <a:solidFill>
                  <a:srgbClr val="376092"/>
                </a:solidFill>
                <a:effectLst>
                  <a:outerShdw blurRad="38100" dist="38100" dir="2700000" algn="tl">
                    <a:srgbClr val="000000"/>
                  </a:outerShdw>
                </a:effectLst>
                <a:latin typeface="Times New Roman" pitchFamily="16" charset="0"/>
                <a:ea typeface="+mn-ea"/>
                <a:cs typeface="Times New Roman" pitchFamily="16" charset="0"/>
              </a:rPr>
              <a:t>Quest</a:t>
            </a:r>
            <a:r>
              <a:rPr lang="en-US" altLang="en-US" sz="6000" i="1" dirty="0" err="1">
                <a:solidFill>
                  <a:srgbClr val="FF0000"/>
                </a:solidFill>
                <a:effectLst>
                  <a:outerShdw blurRad="38100" dist="38100" dir="2700000" algn="tl">
                    <a:srgbClr val="000000"/>
                  </a:outerShdw>
                </a:effectLst>
                <a:latin typeface="Times New Roman" pitchFamily="16" charset="0"/>
                <a:ea typeface="+mn-ea"/>
                <a:cs typeface="Times New Roman" pitchFamily="16" charset="0"/>
              </a:rPr>
              <a:t>?o</a:t>
            </a:r>
            <a:r>
              <a:rPr lang="en-US" altLang="en-US" sz="6000" i="1" dirty="0" err="1">
                <a:solidFill>
                  <a:srgbClr val="376092"/>
                </a:solidFill>
                <a:effectLst>
                  <a:outerShdw blurRad="38100" dist="38100" dir="2700000" algn="tl">
                    <a:srgbClr val="000000"/>
                  </a:outerShdw>
                </a:effectLst>
                <a:latin typeface="Times New Roman" pitchFamily="16" charset="0"/>
                <a:ea typeface="+mn-ea"/>
                <a:cs typeface="Times New Roman" pitchFamily="16" charset="0"/>
              </a:rPr>
              <a:t>ns</a:t>
            </a:r>
            <a:r>
              <a:rPr lang="en-US" altLang="en-US" sz="6000" i="1" dirty="0">
                <a:solidFill>
                  <a:srgbClr val="376092"/>
                </a:solidFill>
                <a:effectLst>
                  <a:outerShdw blurRad="38100" dist="38100" dir="2700000" algn="tl">
                    <a:srgbClr val="000000"/>
                  </a:outerShdw>
                </a:effectLst>
                <a:latin typeface="Times New Roman" pitchFamily="16" charset="0"/>
                <a:ea typeface="+mn-ea"/>
                <a:cs typeface="Times New Roman" pitchFamily="16" charset="0"/>
              </a:rPr>
              <a:t> &amp; Comments !!</a:t>
            </a:r>
          </a:p>
        </p:txBody>
      </p:sp>
      <p:pic>
        <p:nvPicPr>
          <p:cNvPr id="7" name="Picture 6"/>
          <p:cNvPicPr>
            <a:picLocks noChangeAspect="1"/>
          </p:cNvPicPr>
          <p:nvPr/>
        </p:nvPicPr>
        <p:blipFill>
          <a:blip r:embed="rId3"/>
          <a:stretch>
            <a:fillRect/>
          </a:stretch>
        </p:blipFill>
        <p:spPr>
          <a:xfrm>
            <a:off x="10565952" y="6332006"/>
            <a:ext cx="1172758" cy="383318"/>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279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5625"/>
            <a:ext cx="5181600" cy="4351338"/>
          </a:xfrm>
        </p:spPr>
        <p:txBody>
          <a:bodyPr/>
          <a:lstStyle/>
          <a:p>
            <a:pPr marL="0" indent="0">
              <a:buNone/>
            </a:pPr>
            <a:r>
              <a:rPr lang="en-US" b="1" dirty="0"/>
              <a:t>Brandon Darks </a:t>
            </a:r>
          </a:p>
          <a:p>
            <a:pPr marL="0" indent="0">
              <a:buNone/>
            </a:pPr>
            <a:r>
              <a:rPr lang="en-US" sz="2400" dirty="0"/>
              <a:t>Transportation Manager 2</a:t>
            </a:r>
          </a:p>
          <a:p>
            <a:pPr marL="0" indent="0">
              <a:buNone/>
            </a:pPr>
            <a:r>
              <a:rPr lang="en-US" sz="2400" dirty="0"/>
              <a:t>Project Safety Office</a:t>
            </a:r>
          </a:p>
          <a:p>
            <a:pPr marL="0" indent="0">
              <a:buNone/>
            </a:pPr>
            <a:r>
              <a:rPr lang="en-US" sz="2400" b="1" dirty="0"/>
              <a:t>Tel:</a:t>
            </a:r>
            <a:r>
              <a:rPr lang="en-US" sz="2400" dirty="0"/>
              <a:t> 615-253-3999</a:t>
            </a:r>
          </a:p>
          <a:p>
            <a:pPr marL="0" indent="0">
              <a:buNone/>
            </a:pPr>
            <a:r>
              <a:rPr lang="en-US" b="1" dirty="0"/>
              <a:t>Email:</a:t>
            </a:r>
            <a:r>
              <a:rPr lang="en-US" dirty="0"/>
              <a:t> </a:t>
            </a:r>
            <a:r>
              <a:rPr lang="en-US" dirty="0" err="1">
                <a:hlinkClick r:id="rId2"/>
              </a:rPr>
              <a:t>Brandon.Darks@TN.Gov</a:t>
            </a:r>
            <a:r>
              <a:rPr lang="en-US" dirty="0"/>
              <a:t> </a:t>
            </a:r>
          </a:p>
        </p:txBody>
      </p:sp>
      <p:sp>
        <p:nvSpPr>
          <p:cNvPr id="2" name="Title 1"/>
          <p:cNvSpPr>
            <a:spLocks noGrp="1"/>
          </p:cNvSpPr>
          <p:nvPr>
            <p:ph type="title"/>
          </p:nvPr>
        </p:nvSpPr>
        <p:spPr/>
        <p:txBody>
          <a:bodyPr/>
          <a:lstStyle/>
          <a:p>
            <a:r>
              <a:rPr lang="en-US" dirty="0"/>
              <a:t>Contact Information:</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62" y="6214157"/>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565952" y="6332006"/>
            <a:ext cx="1172758" cy="383318"/>
          </a:xfrm>
          <a:prstGeom prst="rect">
            <a:avLst/>
          </a:prstGeom>
        </p:spPr>
      </p:pic>
      <p:sp>
        <p:nvSpPr>
          <p:cNvPr id="8" name="Content Placeholder 7">
            <a:extLst>
              <a:ext uri="{FF2B5EF4-FFF2-40B4-BE49-F238E27FC236}">
                <a16:creationId xmlns:a16="http://schemas.microsoft.com/office/drawing/2014/main" id="{A9BEF490-0E54-4276-B95F-1E8917F5FF36}"/>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38430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00C3-743B-4CD2-B886-32E3595ECB12}"/>
              </a:ext>
            </a:extLst>
          </p:cNvPr>
          <p:cNvSpPr>
            <a:spLocks noGrp="1"/>
          </p:cNvSpPr>
          <p:nvPr>
            <p:ph type="title"/>
          </p:nvPr>
        </p:nvSpPr>
        <p:spPr/>
        <p:txBody>
          <a:bodyPr/>
          <a:lstStyle/>
          <a:p>
            <a:r>
              <a:rPr lang="en-US" dirty="0"/>
              <a:t>What is A SHSP?</a:t>
            </a:r>
          </a:p>
        </p:txBody>
      </p:sp>
      <p:sp>
        <p:nvSpPr>
          <p:cNvPr id="5" name="Content Placeholder 4">
            <a:extLst>
              <a:ext uri="{FF2B5EF4-FFF2-40B4-BE49-F238E27FC236}">
                <a16:creationId xmlns:a16="http://schemas.microsoft.com/office/drawing/2014/main" id="{1EF7B3A4-D4CC-4D4B-90AB-EEC2A96C8157}"/>
              </a:ext>
            </a:extLst>
          </p:cNvPr>
          <p:cNvSpPr>
            <a:spLocks noGrp="1"/>
          </p:cNvSpPr>
          <p:nvPr>
            <p:ph idx="1"/>
          </p:nvPr>
        </p:nvSpPr>
        <p:spPr/>
        <p:txBody>
          <a:bodyPr/>
          <a:lstStyle/>
          <a:p>
            <a:r>
              <a:rPr lang="en-US" dirty="0"/>
              <a:t>It is a statewide-coordinated </a:t>
            </a:r>
            <a:r>
              <a:rPr lang="en-US" b="1" dirty="0"/>
              <a:t>safety plan</a:t>
            </a:r>
            <a:r>
              <a:rPr lang="en-US" dirty="0"/>
              <a:t> that provides a comprehensive framework for reducing </a:t>
            </a:r>
            <a:r>
              <a:rPr lang="en-US" b="1" dirty="0"/>
              <a:t>highway</a:t>
            </a:r>
            <a:r>
              <a:rPr lang="en-US" dirty="0"/>
              <a:t> fatalities and serious injuries on </a:t>
            </a:r>
            <a:r>
              <a:rPr lang="en-US" b="1" dirty="0">
                <a:solidFill>
                  <a:schemeClr val="tx2"/>
                </a:solidFill>
              </a:rPr>
              <a:t>all public roads</a:t>
            </a:r>
            <a:r>
              <a:rPr lang="en-US" dirty="0"/>
              <a:t>.</a:t>
            </a:r>
          </a:p>
          <a:p>
            <a:pPr marL="0" indent="0">
              <a:buNone/>
            </a:pPr>
            <a:endParaRPr lang="en-US" dirty="0"/>
          </a:p>
          <a:p>
            <a:r>
              <a:rPr lang="en-US" dirty="0"/>
              <a:t>It is a major component and requirement of the Highway Safety Improvement Program (HSIP) (23 U.S.C. § 148).</a:t>
            </a:r>
          </a:p>
        </p:txBody>
      </p:sp>
      <p:pic>
        <p:nvPicPr>
          <p:cNvPr id="6" name="Picture 5">
            <a:extLst>
              <a:ext uri="{FF2B5EF4-FFF2-40B4-BE49-F238E27FC236}">
                <a16:creationId xmlns:a16="http://schemas.microsoft.com/office/drawing/2014/main" id="{5BE16472-5711-4BC8-B1F0-292A16D972A2}"/>
              </a:ext>
            </a:extLst>
          </p:cNvPr>
          <p:cNvPicPr>
            <a:picLocks noChangeAspect="1"/>
          </p:cNvPicPr>
          <p:nvPr/>
        </p:nvPicPr>
        <p:blipFill>
          <a:blip r:embed="rId3"/>
          <a:stretch>
            <a:fillRect/>
          </a:stretch>
        </p:blipFill>
        <p:spPr>
          <a:xfrm>
            <a:off x="10565952" y="6332006"/>
            <a:ext cx="1172758" cy="383318"/>
          </a:xfrm>
          <a:prstGeom prst="rect">
            <a:avLst/>
          </a:prstGeom>
        </p:spPr>
      </p:pic>
      <p:pic>
        <p:nvPicPr>
          <p:cNvPr id="7" name="Picture 6">
            <a:extLst>
              <a:ext uri="{FF2B5EF4-FFF2-40B4-BE49-F238E27FC236}">
                <a16:creationId xmlns:a16="http://schemas.microsoft.com/office/drawing/2014/main" id="{263BFCD5-CD9A-4EE6-9392-5421BD3014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288" y="6176963"/>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03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indent="-342900">
              <a:spcBef>
                <a:spcPct val="20000"/>
              </a:spcBef>
            </a:pPr>
            <a:br>
              <a:rPr lang="en-US" dirty="0">
                <a:solidFill>
                  <a:prstClr val="black"/>
                </a:solidFill>
                <a:ea typeface="+mn-ea"/>
                <a:cs typeface="+mn-cs"/>
              </a:rPr>
            </a:br>
            <a:r>
              <a:rPr lang="en-US" dirty="0">
                <a:ea typeface="+mn-ea"/>
                <a:cs typeface="+mn-cs"/>
              </a:rPr>
              <a:t>What is the SHSP?</a:t>
            </a:r>
            <a:br>
              <a:rPr lang="en-US" dirty="0">
                <a:solidFill>
                  <a:schemeClr val="accent2">
                    <a:lumMod val="75000"/>
                  </a:schemeClr>
                </a:solidFill>
                <a:ea typeface="+mn-ea"/>
                <a:cs typeface="+mn-cs"/>
              </a:rPr>
            </a:br>
            <a:endParaRPr lang="en-US" dirty="0">
              <a:solidFill>
                <a:schemeClr val="accent2">
                  <a:lumMod val="75000"/>
                </a:schemeClr>
              </a:solidFill>
            </a:endParaRPr>
          </a:p>
        </p:txBody>
      </p:sp>
      <p:sp>
        <p:nvSpPr>
          <p:cNvPr id="3" name="Content Placeholder 2"/>
          <p:cNvSpPr>
            <a:spLocks noGrp="1"/>
          </p:cNvSpPr>
          <p:nvPr>
            <p:ph idx="1"/>
          </p:nvPr>
        </p:nvSpPr>
        <p:spPr>
          <a:xfrm>
            <a:off x="1676400" y="1752600"/>
            <a:ext cx="7955280" cy="4953000"/>
          </a:xfrm>
        </p:spPr>
        <p:txBody>
          <a:bodyPr>
            <a:normAutofit fontScale="92500" lnSpcReduction="20000"/>
          </a:bodyPr>
          <a:lstStyle/>
          <a:p>
            <a:pPr marL="0" indent="0">
              <a:buNone/>
            </a:pPr>
            <a:r>
              <a:rPr lang="en-US" u="sng" dirty="0"/>
              <a:t>Incorporation of Plans</a:t>
            </a:r>
          </a:p>
          <a:p>
            <a:pPr lvl="0"/>
            <a:r>
              <a:rPr lang="en-US" dirty="0"/>
              <a:t>Highway Safety Improvement Program</a:t>
            </a:r>
          </a:p>
          <a:p>
            <a:pPr lvl="0"/>
            <a:endParaRPr lang="en-US" dirty="0"/>
          </a:p>
          <a:p>
            <a:pPr lvl="0"/>
            <a:r>
              <a:rPr lang="en-US" dirty="0"/>
              <a:t>Highway Safety Performance Plan</a:t>
            </a:r>
          </a:p>
          <a:p>
            <a:pPr lvl="0"/>
            <a:endParaRPr lang="en-US" dirty="0"/>
          </a:p>
          <a:p>
            <a:pPr lvl="0"/>
            <a:r>
              <a:rPr lang="en-US" dirty="0"/>
              <a:t>Motor Carrier Safety Action Plan</a:t>
            </a:r>
          </a:p>
          <a:p>
            <a:pPr lvl="0"/>
            <a:endParaRPr lang="en-US" dirty="0"/>
          </a:p>
          <a:p>
            <a:pPr lvl="0"/>
            <a:r>
              <a:rPr lang="en-US" dirty="0"/>
              <a:t>Traffic Records Plan</a:t>
            </a:r>
          </a:p>
          <a:p>
            <a:pPr lvl="0"/>
            <a:endParaRPr lang="en-US" dirty="0"/>
          </a:p>
          <a:p>
            <a:pPr lvl="0"/>
            <a:r>
              <a:rPr lang="en-US" dirty="0"/>
              <a:t>Interstate Incident Management Plan</a:t>
            </a:r>
          </a:p>
          <a:p>
            <a:pPr lvl="0"/>
            <a:endParaRPr lang="en-US" dirty="0"/>
          </a:p>
          <a:p>
            <a:pPr lvl="0"/>
            <a:r>
              <a:rPr lang="en-US" dirty="0"/>
              <a:t>Work Zone Safety and Mobility Manual</a:t>
            </a:r>
          </a:p>
          <a:p>
            <a:pPr marL="0" indent="0">
              <a:buNone/>
            </a:pPr>
            <a:endParaRPr lang="en-US" dirty="0"/>
          </a:p>
        </p:txBody>
      </p:sp>
      <p:pic>
        <p:nvPicPr>
          <p:cNvPr id="4" name="Picture 3">
            <a:extLst>
              <a:ext uri="{FF2B5EF4-FFF2-40B4-BE49-F238E27FC236}">
                <a16:creationId xmlns:a16="http://schemas.microsoft.com/office/drawing/2014/main" id="{4E957CE2-E781-4AF0-A1A3-AF60E4EE623D}"/>
              </a:ext>
            </a:extLst>
          </p:cNvPr>
          <p:cNvPicPr>
            <a:picLocks noChangeAspect="1"/>
          </p:cNvPicPr>
          <p:nvPr/>
        </p:nvPicPr>
        <p:blipFill>
          <a:blip r:embed="rId3"/>
          <a:stretch>
            <a:fillRect/>
          </a:stretch>
        </p:blipFill>
        <p:spPr>
          <a:xfrm>
            <a:off x="225426" y="6077658"/>
            <a:ext cx="1450974" cy="627942"/>
          </a:xfrm>
          <a:prstGeom prst="rect">
            <a:avLst/>
          </a:prstGeom>
        </p:spPr>
      </p:pic>
      <p:pic>
        <p:nvPicPr>
          <p:cNvPr id="5" name="Picture 4">
            <a:extLst>
              <a:ext uri="{FF2B5EF4-FFF2-40B4-BE49-F238E27FC236}">
                <a16:creationId xmlns:a16="http://schemas.microsoft.com/office/drawing/2014/main" id="{72C596C0-0AE9-4AD3-A37A-33E734F015B5}"/>
              </a:ext>
            </a:extLst>
          </p:cNvPr>
          <p:cNvPicPr>
            <a:picLocks noChangeAspect="1"/>
          </p:cNvPicPr>
          <p:nvPr/>
        </p:nvPicPr>
        <p:blipFill>
          <a:blip r:embed="rId4"/>
          <a:stretch>
            <a:fillRect/>
          </a:stretch>
        </p:blipFill>
        <p:spPr>
          <a:xfrm>
            <a:off x="10807472" y="6199588"/>
            <a:ext cx="1176630" cy="384081"/>
          </a:xfrm>
          <a:prstGeom prst="rect">
            <a:avLst/>
          </a:prstGeom>
        </p:spPr>
      </p:pic>
    </p:spTree>
    <p:extLst>
      <p:ext uri="{BB962C8B-B14F-4D97-AF65-F5344CB8AC3E}">
        <p14:creationId xmlns:p14="http://schemas.microsoft.com/office/powerpoint/2010/main" val="386299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is a SHSP?</a:t>
            </a:r>
          </a:p>
        </p:txBody>
      </p:sp>
      <p:sp>
        <p:nvSpPr>
          <p:cNvPr id="2" name="Content Placeholder 1"/>
          <p:cNvSpPr>
            <a:spLocks noGrp="1"/>
          </p:cNvSpPr>
          <p:nvPr>
            <p:ph idx="1"/>
          </p:nvPr>
        </p:nvSpPr>
        <p:spPr>
          <a:xfrm>
            <a:off x="788437" y="1618861"/>
            <a:ext cx="7955280" cy="4724400"/>
          </a:xfrm>
        </p:spPr>
        <p:txBody>
          <a:bodyPr>
            <a:normAutofit fontScale="92500" lnSpcReduction="10000"/>
          </a:bodyPr>
          <a:lstStyle/>
          <a:p>
            <a:r>
              <a:rPr lang="en-US" dirty="0"/>
              <a:t>SHSP must haves :</a:t>
            </a:r>
          </a:p>
          <a:p>
            <a:pPr lvl="1"/>
            <a:r>
              <a:rPr lang="en-US" dirty="0"/>
              <a:t>Consultation from a variety of stakeholders during the development process </a:t>
            </a:r>
          </a:p>
          <a:p>
            <a:pPr lvl="1"/>
            <a:endParaRPr lang="en-US" dirty="0"/>
          </a:p>
          <a:p>
            <a:pPr lvl="1"/>
            <a:r>
              <a:rPr lang="en-US" dirty="0"/>
              <a:t>Analysis and effective use of crash data </a:t>
            </a:r>
          </a:p>
          <a:p>
            <a:pPr lvl="1"/>
            <a:endParaRPr lang="en-US" dirty="0"/>
          </a:p>
          <a:p>
            <a:pPr lvl="1"/>
            <a:r>
              <a:rPr lang="en-US" dirty="0"/>
              <a:t>Incorporation of the 4Es / “Safe Systems Approach” </a:t>
            </a:r>
          </a:p>
          <a:p>
            <a:pPr lvl="1"/>
            <a:endParaRPr lang="en-US" dirty="0"/>
          </a:p>
          <a:p>
            <a:pPr lvl="1"/>
            <a:r>
              <a:rPr lang="en-US" dirty="0"/>
              <a:t>Consideration of safety needs of all public roads </a:t>
            </a:r>
          </a:p>
          <a:p>
            <a:pPr lvl="1"/>
            <a:endParaRPr lang="en-US" dirty="0"/>
          </a:p>
          <a:p>
            <a:pPr lvl="1"/>
            <a:r>
              <a:rPr lang="en-US" dirty="0"/>
              <a:t>A program of strategies to reduce fatalities and serious injuries</a:t>
            </a:r>
          </a:p>
          <a:p>
            <a:pPr lvl="1"/>
            <a:endParaRPr lang="en-US" dirty="0"/>
          </a:p>
          <a:p>
            <a:pPr lvl="1"/>
            <a:r>
              <a:rPr lang="en-US" dirty="0"/>
              <a:t>Evaluated every 5 years</a:t>
            </a:r>
            <a:endParaRPr lang="en-US" dirty="0">
              <a:solidFill>
                <a:schemeClr val="tx1"/>
              </a:solidFill>
            </a:endParaRPr>
          </a:p>
          <a:p>
            <a:endParaRPr lang="en-US" dirty="0"/>
          </a:p>
        </p:txBody>
      </p:sp>
      <p:pic>
        <p:nvPicPr>
          <p:cNvPr id="6" name="Picture 5">
            <a:extLst>
              <a:ext uri="{FF2B5EF4-FFF2-40B4-BE49-F238E27FC236}">
                <a16:creationId xmlns:a16="http://schemas.microsoft.com/office/drawing/2014/main" id="{52DEEC19-20B5-488D-966F-4B25FDD56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28" y="458445"/>
            <a:ext cx="2714809" cy="2484343"/>
          </a:xfrm>
          <a:prstGeom prst="rect">
            <a:avLst/>
          </a:prstGeom>
        </p:spPr>
      </p:pic>
      <p:pic>
        <p:nvPicPr>
          <p:cNvPr id="5" name="Picture 4">
            <a:extLst>
              <a:ext uri="{FF2B5EF4-FFF2-40B4-BE49-F238E27FC236}">
                <a16:creationId xmlns:a16="http://schemas.microsoft.com/office/drawing/2014/main" id="{ECD599A6-0C25-44EC-A914-9DA503B8A7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288" y="6176963"/>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ject 6">
            <a:extLst>
              <a:ext uri="{FF2B5EF4-FFF2-40B4-BE49-F238E27FC236}">
                <a16:creationId xmlns:a16="http://schemas.microsoft.com/office/drawing/2014/main" id="{DD4FC540-5FD0-8CC2-610D-6148BEAF8E67}"/>
              </a:ext>
            </a:extLst>
          </p:cNvPr>
          <p:cNvPicPr>
            <a:picLocks/>
          </p:cNvPicPr>
          <p:nvPr/>
        </p:nvPicPr>
        <p:blipFill>
          <a:blip r:embed="rId5" cstate="print"/>
          <a:stretch>
            <a:fillRect/>
          </a:stretch>
        </p:blipFill>
        <p:spPr>
          <a:xfrm>
            <a:off x="8853503" y="3648731"/>
            <a:ext cx="3079857" cy="2649937"/>
          </a:xfrm>
          <a:prstGeom prst="rect">
            <a:avLst/>
          </a:prstGeom>
        </p:spPr>
      </p:pic>
    </p:spTree>
    <p:extLst>
      <p:ext uri="{BB962C8B-B14F-4D97-AF65-F5344CB8AC3E}">
        <p14:creationId xmlns:p14="http://schemas.microsoft.com/office/powerpoint/2010/main" val="121447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2906A7-6365-4BCB-9237-64A7FF5E3849}"/>
              </a:ext>
            </a:extLst>
          </p:cNvPr>
          <p:cNvSpPr>
            <a:spLocks noGrp="1"/>
          </p:cNvSpPr>
          <p:nvPr>
            <p:ph sz="half" idx="2"/>
          </p:nvPr>
        </p:nvSpPr>
        <p:spPr/>
        <p:txBody>
          <a:bodyPr/>
          <a:lstStyle/>
          <a:p>
            <a:endParaRPr lang="en-US" dirty="0"/>
          </a:p>
          <a:p>
            <a:endParaRPr lang="en-US" dirty="0"/>
          </a:p>
          <a:p>
            <a:r>
              <a:rPr lang="en-US" b="1" dirty="0"/>
              <a:t>Vulnerable Road Users</a:t>
            </a:r>
          </a:p>
          <a:p>
            <a:pPr lvl="1"/>
            <a:r>
              <a:rPr lang="en-US" dirty="0"/>
              <a:t>Bike/Ped</a:t>
            </a:r>
          </a:p>
          <a:p>
            <a:pPr lvl="1"/>
            <a:r>
              <a:rPr lang="en-US" dirty="0"/>
              <a:t>Motorcycles</a:t>
            </a:r>
          </a:p>
          <a:p>
            <a:pPr lvl="1"/>
            <a:r>
              <a:rPr lang="en-US" dirty="0"/>
              <a:t>Senior Pedestrians</a:t>
            </a:r>
          </a:p>
          <a:p>
            <a:endParaRPr lang="en-US" dirty="0"/>
          </a:p>
        </p:txBody>
      </p:sp>
      <p:sp>
        <p:nvSpPr>
          <p:cNvPr id="2" name="Title 1">
            <a:extLst>
              <a:ext uri="{FF2B5EF4-FFF2-40B4-BE49-F238E27FC236}">
                <a16:creationId xmlns:a16="http://schemas.microsoft.com/office/drawing/2014/main" id="{2540EB5B-265D-49AE-AFD0-4A33A5A2826E}"/>
              </a:ext>
            </a:extLst>
          </p:cNvPr>
          <p:cNvSpPr>
            <a:spLocks noGrp="1"/>
          </p:cNvSpPr>
          <p:nvPr>
            <p:ph type="title"/>
          </p:nvPr>
        </p:nvSpPr>
        <p:spPr/>
        <p:txBody>
          <a:bodyPr/>
          <a:lstStyle/>
          <a:p>
            <a:r>
              <a:rPr lang="en-US" dirty="0"/>
              <a:t>Tennessee SHSP Emphasis Areas</a:t>
            </a:r>
          </a:p>
        </p:txBody>
      </p:sp>
      <p:sp>
        <p:nvSpPr>
          <p:cNvPr id="6" name="Rectangle 3">
            <a:extLst>
              <a:ext uri="{FF2B5EF4-FFF2-40B4-BE49-F238E27FC236}">
                <a16:creationId xmlns:a16="http://schemas.microsoft.com/office/drawing/2014/main" id="{569311D2-2EA2-4447-B704-08BCAD172C6F}"/>
              </a:ext>
            </a:extLst>
          </p:cNvPr>
          <p:cNvSpPr>
            <a:spLocks noGrp="1" noChangeArrowheads="1"/>
          </p:cNvSpPr>
          <p:nvPr>
            <p:ph sz="half" idx="1"/>
          </p:nvPr>
        </p:nvSpPr>
        <p:spPr/>
        <p:txBody>
          <a:bodyPr>
            <a:normAutofit/>
          </a:bodyPr>
          <a:lstStyle/>
          <a:p>
            <a:pPr marL="274320" indent="-274320">
              <a:buFont typeface="Wingdings 2"/>
              <a:buChar char=""/>
              <a:defRPr/>
            </a:pPr>
            <a:r>
              <a:rPr lang="en-US" altLang="en-US" b="1" dirty="0"/>
              <a:t>Infrastructure Improvements</a:t>
            </a:r>
          </a:p>
          <a:p>
            <a:pPr marL="731520" lvl="1" indent="-274320">
              <a:buFont typeface="Wingdings 2"/>
              <a:buChar char=""/>
              <a:defRPr/>
            </a:pPr>
            <a:r>
              <a:rPr lang="en-US" altLang="en-US" dirty="0"/>
              <a:t>Intersections</a:t>
            </a:r>
          </a:p>
          <a:p>
            <a:pPr marL="731520" lvl="1" indent="-274320">
              <a:buFont typeface="Wingdings 2"/>
              <a:buChar char=""/>
              <a:defRPr/>
            </a:pPr>
            <a:r>
              <a:rPr lang="en-US" altLang="en-US" dirty="0"/>
              <a:t>Railroads</a:t>
            </a:r>
          </a:p>
          <a:p>
            <a:pPr marL="731520" lvl="1" indent="-274320">
              <a:buFont typeface="Wingdings 2"/>
              <a:buChar char=""/>
              <a:defRPr/>
            </a:pPr>
            <a:r>
              <a:rPr lang="en-US" altLang="en-US" dirty="0"/>
              <a:t>Roadway Departures</a:t>
            </a:r>
          </a:p>
          <a:p>
            <a:pPr marL="274320" lvl="1" indent="0">
              <a:buNone/>
              <a:defRPr/>
            </a:pPr>
            <a:endParaRPr lang="en-US" altLang="en-US" dirty="0"/>
          </a:p>
          <a:p>
            <a:pPr marL="274320" indent="-274320">
              <a:buFont typeface="Wingdings 2"/>
              <a:buChar char=""/>
              <a:defRPr/>
            </a:pPr>
            <a:r>
              <a:rPr lang="en-US" altLang="en-US" b="1" dirty="0"/>
              <a:t>Operational Improvements</a:t>
            </a:r>
          </a:p>
          <a:p>
            <a:pPr marL="731520" lvl="1" indent="-274320">
              <a:buFont typeface="Wingdings 2"/>
              <a:buChar char=""/>
              <a:defRPr/>
            </a:pPr>
            <a:r>
              <a:rPr lang="en-US" altLang="en-US" dirty="0"/>
              <a:t>Work Zones</a:t>
            </a:r>
          </a:p>
          <a:p>
            <a:pPr marL="731520" lvl="1" indent="-274320">
              <a:buFont typeface="Wingdings 2"/>
              <a:buChar char=""/>
              <a:defRPr/>
            </a:pPr>
            <a:r>
              <a:rPr lang="en-US" altLang="en-US" dirty="0"/>
              <a:t>Incident Management</a:t>
            </a:r>
          </a:p>
          <a:p>
            <a:pPr marL="0" indent="0">
              <a:buNone/>
              <a:defRPr/>
            </a:pPr>
            <a:endParaRPr lang="en-US" altLang="en-US" dirty="0"/>
          </a:p>
        </p:txBody>
      </p:sp>
      <p:pic>
        <p:nvPicPr>
          <p:cNvPr id="3" name="Picture 2">
            <a:extLst>
              <a:ext uri="{FF2B5EF4-FFF2-40B4-BE49-F238E27FC236}">
                <a16:creationId xmlns:a16="http://schemas.microsoft.com/office/drawing/2014/main" id="{297BF9B4-B0FB-42CF-BE93-53F17AA8017D}"/>
              </a:ext>
            </a:extLst>
          </p:cNvPr>
          <p:cNvPicPr>
            <a:picLocks noChangeAspect="1"/>
          </p:cNvPicPr>
          <p:nvPr/>
        </p:nvPicPr>
        <p:blipFill>
          <a:blip r:embed="rId2"/>
          <a:stretch>
            <a:fillRect/>
          </a:stretch>
        </p:blipFill>
        <p:spPr>
          <a:xfrm>
            <a:off x="10882118" y="6390706"/>
            <a:ext cx="1176630" cy="384081"/>
          </a:xfrm>
          <a:prstGeom prst="rect">
            <a:avLst/>
          </a:prstGeom>
        </p:spPr>
      </p:pic>
      <p:pic>
        <p:nvPicPr>
          <p:cNvPr id="7" name="Picture 6">
            <a:extLst>
              <a:ext uri="{FF2B5EF4-FFF2-40B4-BE49-F238E27FC236}">
                <a16:creationId xmlns:a16="http://schemas.microsoft.com/office/drawing/2014/main" id="{5630E142-5214-4C9B-B058-432B421D19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88" y="6176963"/>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60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313679-D79C-4FC9-AC77-71335F95530D}"/>
              </a:ext>
            </a:extLst>
          </p:cNvPr>
          <p:cNvSpPr>
            <a:spLocks noGrp="1"/>
          </p:cNvSpPr>
          <p:nvPr>
            <p:ph sz="half" idx="1"/>
          </p:nvPr>
        </p:nvSpPr>
        <p:spPr>
          <a:xfrm>
            <a:off x="838199" y="1825625"/>
            <a:ext cx="5628861" cy="4351338"/>
          </a:xfrm>
        </p:spPr>
        <p:txBody>
          <a:bodyPr>
            <a:normAutofit/>
          </a:bodyPr>
          <a:lstStyle/>
          <a:p>
            <a:r>
              <a:rPr lang="en-US" altLang="en-US" b="1" dirty="0"/>
              <a:t>Motor Carrier Safety</a:t>
            </a:r>
          </a:p>
          <a:p>
            <a:pPr lvl="1"/>
            <a:r>
              <a:rPr lang="en-US" altLang="en-US" dirty="0"/>
              <a:t>Inspections</a:t>
            </a:r>
          </a:p>
          <a:p>
            <a:pPr lvl="1"/>
            <a:r>
              <a:rPr lang="en-US" altLang="en-US" dirty="0"/>
              <a:t>Impaired Driving</a:t>
            </a:r>
          </a:p>
          <a:p>
            <a:pPr marL="0" indent="0">
              <a:buNone/>
            </a:pPr>
            <a:endParaRPr lang="en-US" altLang="en-US" dirty="0"/>
          </a:p>
          <a:p>
            <a:pPr marL="0" indent="0">
              <a:buNone/>
            </a:pPr>
            <a:endParaRPr lang="en-US" altLang="en-US" dirty="0"/>
          </a:p>
          <a:p>
            <a:r>
              <a:rPr lang="en-US" altLang="en-US" b="1" dirty="0"/>
              <a:t>Data Collection and Analysis</a:t>
            </a:r>
          </a:p>
          <a:p>
            <a:pPr lvl="1"/>
            <a:r>
              <a:rPr lang="en-US" altLang="en-US" dirty="0"/>
              <a:t>TITAN</a:t>
            </a:r>
          </a:p>
          <a:p>
            <a:pPr lvl="1"/>
            <a:r>
              <a:rPr lang="en-US" altLang="en-US" dirty="0"/>
              <a:t>TRIMS</a:t>
            </a:r>
          </a:p>
          <a:p>
            <a:pPr lvl="1"/>
            <a:r>
              <a:rPr lang="en-US" altLang="en-US" dirty="0"/>
              <a:t>DDSA (HSM)</a:t>
            </a:r>
          </a:p>
          <a:p>
            <a:endParaRPr lang="en-US" dirty="0"/>
          </a:p>
        </p:txBody>
      </p:sp>
      <p:sp>
        <p:nvSpPr>
          <p:cNvPr id="6" name="Content Placeholder 5">
            <a:extLst>
              <a:ext uri="{FF2B5EF4-FFF2-40B4-BE49-F238E27FC236}">
                <a16:creationId xmlns:a16="http://schemas.microsoft.com/office/drawing/2014/main" id="{A6AD1604-787F-4A64-AAC0-F56C57782EA9}"/>
              </a:ext>
            </a:extLst>
          </p:cNvPr>
          <p:cNvSpPr>
            <a:spLocks noGrp="1"/>
          </p:cNvSpPr>
          <p:nvPr>
            <p:ph sz="half" idx="2"/>
          </p:nvPr>
        </p:nvSpPr>
        <p:spPr/>
        <p:txBody>
          <a:bodyPr/>
          <a:lstStyle/>
          <a:p>
            <a:endParaRPr lang="en-US" dirty="0"/>
          </a:p>
          <a:p>
            <a:r>
              <a:rPr lang="en-US" b="1" dirty="0"/>
              <a:t>Driver Behavior</a:t>
            </a:r>
          </a:p>
          <a:p>
            <a:pPr lvl="1"/>
            <a:r>
              <a:rPr lang="en-US" dirty="0"/>
              <a:t>Impaired Driving</a:t>
            </a:r>
          </a:p>
          <a:p>
            <a:pPr lvl="1"/>
            <a:r>
              <a:rPr lang="en-US" dirty="0"/>
              <a:t>Occupant Protection</a:t>
            </a:r>
          </a:p>
          <a:p>
            <a:pPr lvl="1"/>
            <a:r>
              <a:rPr lang="en-US" dirty="0"/>
              <a:t>Senior Drivers</a:t>
            </a:r>
          </a:p>
          <a:p>
            <a:pPr lvl="1"/>
            <a:r>
              <a:rPr lang="en-US" dirty="0"/>
              <a:t>Young Drivers</a:t>
            </a:r>
          </a:p>
          <a:p>
            <a:pPr lvl="1"/>
            <a:r>
              <a:rPr lang="en-US" dirty="0"/>
              <a:t>Distracted Driving</a:t>
            </a:r>
          </a:p>
          <a:p>
            <a:pPr lvl="1"/>
            <a:r>
              <a:rPr lang="en-US" dirty="0"/>
              <a:t>Aggressive Driving</a:t>
            </a:r>
          </a:p>
        </p:txBody>
      </p:sp>
      <p:sp>
        <p:nvSpPr>
          <p:cNvPr id="4" name="Title 3">
            <a:extLst>
              <a:ext uri="{FF2B5EF4-FFF2-40B4-BE49-F238E27FC236}">
                <a16:creationId xmlns:a16="http://schemas.microsoft.com/office/drawing/2014/main" id="{008DCDC8-0C36-4E84-B527-E579D4297981}"/>
              </a:ext>
            </a:extLst>
          </p:cNvPr>
          <p:cNvSpPr>
            <a:spLocks noGrp="1"/>
          </p:cNvSpPr>
          <p:nvPr>
            <p:ph type="title"/>
          </p:nvPr>
        </p:nvSpPr>
        <p:spPr/>
        <p:txBody>
          <a:bodyPr/>
          <a:lstStyle/>
          <a:p>
            <a:r>
              <a:rPr lang="en-US" dirty="0"/>
              <a:t>Tennessee SHSP Emphasis Areas</a:t>
            </a:r>
          </a:p>
        </p:txBody>
      </p:sp>
      <p:pic>
        <p:nvPicPr>
          <p:cNvPr id="2" name="Picture 1">
            <a:extLst>
              <a:ext uri="{FF2B5EF4-FFF2-40B4-BE49-F238E27FC236}">
                <a16:creationId xmlns:a16="http://schemas.microsoft.com/office/drawing/2014/main" id="{23EC587B-2016-447E-834E-CC02B9E8CCDC}"/>
              </a:ext>
            </a:extLst>
          </p:cNvPr>
          <p:cNvPicPr>
            <a:picLocks noChangeAspect="1"/>
          </p:cNvPicPr>
          <p:nvPr/>
        </p:nvPicPr>
        <p:blipFill>
          <a:blip r:embed="rId2"/>
          <a:stretch>
            <a:fillRect/>
          </a:stretch>
        </p:blipFill>
        <p:spPr>
          <a:xfrm>
            <a:off x="10863456" y="6372044"/>
            <a:ext cx="1176630" cy="384081"/>
          </a:xfrm>
          <a:prstGeom prst="rect">
            <a:avLst/>
          </a:prstGeom>
        </p:spPr>
      </p:pic>
      <p:pic>
        <p:nvPicPr>
          <p:cNvPr id="7" name="Picture 6">
            <a:extLst>
              <a:ext uri="{FF2B5EF4-FFF2-40B4-BE49-F238E27FC236}">
                <a16:creationId xmlns:a16="http://schemas.microsoft.com/office/drawing/2014/main" id="{8C267AD2-EA99-4744-80EE-6619A9A8D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88" y="6176963"/>
            <a:ext cx="1452790" cy="62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49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0B92-0B80-856C-AE7D-BC1BB25696CD}"/>
              </a:ext>
            </a:extLst>
          </p:cNvPr>
          <p:cNvSpPr>
            <a:spLocks noGrp="1"/>
          </p:cNvSpPr>
          <p:nvPr>
            <p:ph type="title"/>
          </p:nvPr>
        </p:nvSpPr>
        <p:spPr/>
        <p:txBody>
          <a:bodyPr/>
          <a:lstStyle/>
          <a:p>
            <a:r>
              <a:rPr lang="en-US" sz="4400" dirty="0">
                <a:solidFill>
                  <a:schemeClr val="tx1"/>
                </a:solidFill>
                <a:latin typeface="Arial Black"/>
                <a:cs typeface="Arial Black"/>
              </a:rPr>
              <a:t>Why</a:t>
            </a:r>
            <a:r>
              <a:rPr lang="en-US" sz="4400" spc="-60" dirty="0">
                <a:solidFill>
                  <a:schemeClr val="tx1"/>
                </a:solidFill>
                <a:latin typeface="Arial Black"/>
                <a:cs typeface="Arial Black"/>
              </a:rPr>
              <a:t> </a:t>
            </a:r>
            <a:r>
              <a:rPr lang="en-US" sz="4400" dirty="0">
                <a:solidFill>
                  <a:schemeClr val="tx1"/>
                </a:solidFill>
                <a:latin typeface="Arial Black"/>
                <a:cs typeface="Arial Black"/>
              </a:rPr>
              <a:t>are</a:t>
            </a:r>
            <a:r>
              <a:rPr lang="en-US" sz="4400" spc="-65" dirty="0">
                <a:solidFill>
                  <a:schemeClr val="tx1"/>
                </a:solidFill>
                <a:latin typeface="Arial Black"/>
                <a:cs typeface="Arial Black"/>
              </a:rPr>
              <a:t> </a:t>
            </a:r>
            <a:r>
              <a:rPr lang="en-US" sz="4400" dirty="0">
                <a:solidFill>
                  <a:schemeClr val="tx1"/>
                </a:solidFill>
                <a:latin typeface="Arial Black"/>
                <a:cs typeface="Arial Black"/>
              </a:rPr>
              <a:t>people</a:t>
            </a:r>
            <a:r>
              <a:rPr lang="en-US" sz="4400" spc="-55" dirty="0">
                <a:solidFill>
                  <a:schemeClr val="tx1"/>
                </a:solidFill>
                <a:latin typeface="Arial Black"/>
                <a:cs typeface="Arial Black"/>
              </a:rPr>
              <a:t> </a:t>
            </a:r>
            <a:r>
              <a:rPr lang="en-US" sz="4400" dirty="0">
                <a:solidFill>
                  <a:schemeClr val="tx1"/>
                </a:solidFill>
                <a:latin typeface="Arial Black"/>
                <a:cs typeface="Arial Black"/>
              </a:rPr>
              <a:t>killed</a:t>
            </a:r>
            <a:r>
              <a:rPr lang="en-US" sz="4400" spc="-55" dirty="0">
                <a:solidFill>
                  <a:schemeClr val="tx1"/>
                </a:solidFill>
                <a:latin typeface="Arial Black"/>
                <a:cs typeface="Arial Black"/>
              </a:rPr>
              <a:t> </a:t>
            </a:r>
            <a:r>
              <a:rPr lang="en-US" sz="4400" spc="-25" dirty="0">
                <a:solidFill>
                  <a:schemeClr val="tx1"/>
                </a:solidFill>
                <a:latin typeface="Arial Black"/>
                <a:cs typeface="Arial Black"/>
              </a:rPr>
              <a:t>and </a:t>
            </a:r>
            <a:r>
              <a:rPr lang="en-US" sz="4400" dirty="0">
                <a:solidFill>
                  <a:schemeClr val="tx1"/>
                </a:solidFill>
                <a:latin typeface="Arial Black"/>
                <a:cs typeface="Arial Black"/>
              </a:rPr>
              <a:t>seriously</a:t>
            </a:r>
            <a:r>
              <a:rPr lang="en-US" sz="4400" spc="-90" dirty="0">
                <a:solidFill>
                  <a:schemeClr val="tx1"/>
                </a:solidFill>
                <a:latin typeface="Arial Black"/>
                <a:cs typeface="Arial Black"/>
              </a:rPr>
              <a:t> </a:t>
            </a:r>
            <a:r>
              <a:rPr lang="en-US" sz="4400" dirty="0">
                <a:solidFill>
                  <a:schemeClr val="tx1"/>
                </a:solidFill>
                <a:latin typeface="Arial Black"/>
                <a:cs typeface="Arial Black"/>
              </a:rPr>
              <a:t>injured</a:t>
            </a:r>
            <a:r>
              <a:rPr lang="en-US" sz="4400" spc="-85" dirty="0">
                <a:solidFill>
                  <a:schemeClr val="tx1"/>
                </a:solidFill>
                <a:latin typeface="Arial Black"/>
                <a:cs typeface="Arial Black"/>
              </a:rPr>
              <a:t> </a:t>
            </a:r>
            <a:r>
              <a:rPr lang="en-US" sz="4400" dirty="0">
                <a:solidFill>
                  <a:schemeClr val="tx1"/>
                </a:solidFill>
                <a:latin typeface="Arial Black"/>
                <a:cs typeface="Arial Black"/>
              </a:rPr>
              <a:t>on</a:t>
            </a:r>
            <a:r>
              <a:rPr lang="en-US" sz="4400" spc="-90" dirty="0">
                <a:solidFill>
                  <a:schemeClr val="tx1"/>
                </a:solidFill>
                <a:latin typeface="Arial Black"/>
                <a:cs typeface="Arial Black"/>
              </a:rPr>
              <a:t> </a:t>
            </a:r>
            <a:r>
              <a:rPr lang="en-US" sz="4400" dirty="0">
                <a:solidFill>
                  <a:schemeClr val="tx1"/>
                </a:solidFill>
                <a:latin typeface="Arial Black"/>
                <a:cs typeface="Arial Black"/>
              </a:rPr>
              <a:t>the</a:t>
            </a:r>
            <a:r>
              <a:rPr lang="en-US" sz="4400" spc="-85" dirty="0">
                <a:solidFill>
                  <a:schemeClr val="tx1"/>
                </a:solidFill>
                <a:latin typeface="Arial Black"/>
                <a:cs typeface="Arial Black"/>
              </a:rPr>
              <a:t> </a:t>
            </a:r>
            <a:r>
              <a:rPr lang="en-US" sz="4400" spc="-10" dirty="0">
                <a:solidFill>
                  <a:schemeClr val="tx1"/>
                </a:solidFill>
                <a:latin typeface="Arial Black"/>
                <a:cs typeface="Arial Black"/>
              </a:rPr>
              <a:t>roads?</a:t>
            </a:r>
            <a:endParaRPr lang="en-US" dirty="0">
              <a:solidFill>
                <a:schemeClr val="tx1"/>
              </a:solidFill>
            </a:endParaRPr>
          </a:p>
        </p:txBody>
      </p:sp>
      <p:grpSp>
        <p:nvGrpSpPr>
          <p:cNvPr id="4" name="object 7">
            <a:extLst>
              <a:ext uri="{FF2B5EF4-FFF2-40B4-BE49-F238E27FC236}">
                <a16:creationId xmlns:a16="http://schemas.microsoft.com/office/drawing/2014/main" id="{D2E71555-6366-5295-4A12-621DEFD30593}"/>
              </a:ext>
            </a:extLst>
          </p:cNvPr>
          <p:cNvGrpSpPr/>
          <p:nvPr/>
        </p:nvGrpSpPr>
        <p:grpSpPr>
          <a:xfrm>
            <a:off x="1269491" y="312274"/>
            <a:ext cx="10572858" cy="4876944"/>
            <a:chOff x="1269491" y="312274"/>
            <a:chExt cx="10572858" cy="4876944"/>
          </a:xfrm>
        </p:grpSpPr>
        <p:pic>
          <p:nvPicPr>
            <p:cNvPr id="5" name="object 8">
              <a:extLst>
                <a:ext uri="{FF2B5EF4-FFF2-40B4-BE49-F238E27FC236}">
                  <a16:creationId xmlns:a16="http://schemas.microsoft.com/office/drawing/2014/main" id="{4F555A0D-4480-716E-4F7C-39A0A6F5CEDC}"/>
                </a:ext>
              </a:extLst>
            </p:cNvPr>
            <p:cNvPicPr/>
            <p:nvPr/>
          </p:nvPicPr>
          <p:blipFill>
            <a:blip r:embed="rId3" cstate="print"/>
            <a:stretch>
              <a:fillRect/>
            </a:stretch>
          </p:blipFill>
          <p:spPr>
            <a:xfrm>
              <a:off x="1269491" y="1976627"/>
              <a:ext cx="1626095" cy="1420367"/>
            </a:xfrm>
            <a:prstGeom prst="rect">
              <a:avLst/>
            </a:prstGeom>
          </p:spPr>
        </p:pic>
        <p:pic>
          <p:nvPicPr>
            <p:cNvPr id="6" name="object 9">
              <a:extLst>
                <a:ext uri="{FF2B5EF4-FFF2-40B4-BE49-F238E27FC236}">
                  <a16:creationId xmlns:a16="http://schemas.microsoft.com/office/drawing/2014/main" id="{CB20C297-8CF7-00C7-9B0E-6094B04049AD}"/>
                </a:ext>
              </a:extLst>
            </p:cNvPr>
            <p:cNvPicPr/>
            <p:nvPr/>
          </p:nvPicPr>
          <p:blipFill>
            <a:blip r:embed="rId4" cstate="print"/>
            <a:stretch>
              <a:fillRect/>
            </a:stretch>
          </p:blipFill>
          <p:spPr>
            <a:xfrm>
              <a:off x="3962399" y="1952243"/>
              <a:ext cx="1581899" cy="1420367"/>
            </a:xfrm>
            <a:prstGeom prst="rect">
              <a:avLst/>
            </a:prstGeom>
          </p:spPr>
        </p:pic>
        <p:pic>
          <p:nvPicPr>
            <p:cNvPr id="7" name="object 10">
              <a:extLst>
                <a:ext uri="{FF2B5EF4-FFF2-40B4-BE49-F238E27FC236}">
                  <a16:creationId xmlns:a16="http://schemas.microsoft.com/office/drawing/2014/main" id="{6B5C1A01-BEA3-8531-512A-13542AC14530}"/>
                </a:ext>
              </a:extLst>
            </p:cNvPr>
            <p:cNvPicPr/>
            <p:nvPr/>
          </p:nvPicPr>
          <p:blipFill>
            <a:blip r:embed="rId5" cstate="print"/>
            <a:stretch>
              <a:fillRect/>
            </a:stretch>
          </p:blipFill>
          <p:spPr>
            <a:xfrm>
              <a:off x="6734556" y="1917192"/>
              <a:ext cx="1150619" cy="1539239"/>
            </a:xfrm>
            <a:prstGeom prst="rect">
              <a:avLst/>
            </a:prstGeom>
          </p:spPr>
        </p:pic>
        <p:pic>
          <p:nvPicPr>
            <p:cNvPr id="8" name="object 11">
              <a:extLst>
                <a:ext uri="{FF2B5EF4-FFF2-40B4-BE49-F238E27FC236}">
                  <a16:creationId xmlns:a16="http://schemas.microsoft.com/office/drawing/2014/main" id="{08627886-BF1A-46AD-3986-EC46C9A76057}"/>
                </a:ext>
              </a:extLst>
            </p:cNvPr>
            <p:cNvPicPr/>
            <p:nvPr/>
          </p:nvPicPr>
          <p:blipFill>
            <a:blip r:embed="rId6" cstate="print"/>
            <a:stretch>
              <a:fillRect/>
            </a:stretch>
          </p:blipFill>
          <p:spPr>
            <a:xfrm>
              <a:off x="9108948" y="2008632"/>
              <a:ext cx="1036319" cy="1420367"/>
            </a:xfrm>
            <a:prstGeom prst="rect">
              <a:avLst/>
            </a:prstGeom>
          </p:spPr>
        </p:pic>
        <p:pic>
          <p:nvPicPr>
            <p:cNvPr id="9" name="object 12">
              <a:extLst>
                <a:ext uri="{FF2B5EF4-FFF2-40B4-BE49-F238E27FC236}">
                  <a16:creationId xmlns:a16="http://schemas.microsoft.com/office/drawing/2014/main" id="{A148C3F8-8B29-CEF4-5149-20E164FB22C9}"/>
                </a:ext>
              </a:extLst>
            </p:cNvPr>
            <p:cNvPicPr/>
            <p:nvPr/>
          </p:nvPicPr>
          <p:blipFill>
            <a:blip r:embed="rId7" cstate="print"/>
            <a:stretch>
              <a:fillRect/>
            </a:stretch>
          </p:blipFill>
          <p:spPr>
            <a:xfrm>
              <a:off x="1269491" y="3965447"/>
              <a:ext cx="1164323" cy="1223771"/>
            </a:xfrm>
            <a:prstGeom prst="rect">
              <a:avLst/>
            </a:prstGeom>
          </p:spPr>
        </p:pic>
        <p:pic>
          <p:nvPicPr>
            <p:cNvPr id="10" name="object 13">
              <a:extLst>
                <a:ext uri="{FF2B5EF4-FFF2-40B4-BE49-F238E27FC236}">
                  <a16:creationId xmlns:a16="http://schemas.microsoft.com/office/drawing/2014/main" id="{3C42E985-112C-7C34-5E91-D229651973E1}"/>
                </a:ext>
              </a:extLst>
            </p:cNvPr>
            <p:cNvPicPr/>
            <p:nvPr/>
          </p:nvPicPr>
          <p:blipFill>
            <a:blip r:embed="rId8" cstate="print"/>
            <a:stretch>
              <a:fillRect/>
            </a:stretch>
          </p:blipFill>
          <p:spPr>
            <a:xfrm>
              <a:off x="5539739" y="3965447"/>
              <a:ext cx="1386839" cy="1200911"/>
            </a:xfrm>
            <a:prstGeom prst="rect">
              <a:avLst/>
            </a:prstGeom>
          </p:spPr>
        </p:pic>
        <p:pic>
          <p:nvPicPr>
            <p:cNvPr id="11" name="object 14">
              <a:extLst>
                <a:ext uri="{FF2B5EF4-FFF2-40B4-BE49-F238E27FC236}">
                  <a16:creationId xmlns:a16="http://schemas.microsoft.com/office/drawing/2014/main" id="{089F17AE-9116-B70A-B9BD-B6117ED2F7A9}"/>
                </a:ext>
              </a:extLst>
            </p:cNvPr>
            <p:cNvPicPr/>
            <p:nvPr/>
          </p:nvPicPr>
          <p:blipFill>
            <a:blip r:embed="rId9" cstate="print"/>
            <a:stretch>
              <a:fillRect/>
            </a:stretch>
          </p:blipFill>
          <p:spPr>
            <a:xfrm>
              <a:off x="3131819" y="3965447"/>
              <a:ext cx="1542287" cy="1167383"/>
            </a:xfrm>
            <a:prstGeom prst="rect">
              <a:avLst/>
            </a:prstGeom>
          </p:spPr>
        </p:pic>
        <p:pic>
          <p:nvPicPr>
            <p:cNvPr id="12" name="object 15">
              <a:extLst>
                <a:ext uri="{FF2B5EF4-FFF2-40B4-BE49-F238E27FC236}">
                  <a16:creationId xmlns:a16="http://schemas.microsoft.com/office/drawing/2014/main" id="{40BB0B8C-E59B-BA16-5D36-028EFB8F99C7}"/>
                </a:ext>
              </a:extLst>
            </p:cNvPr>
            <p:cNvPicPr/>
            <p:nvPr/>
          </p:nvPicPr>
          <p:blipFill>
            <a:blip r:embed="rId10" cstate="print"/>
            <a:stretch>
              <a:fillRect/>
            </a:stretch>
          </p:blipFill>
          <p:spPr>
            <a:xfrm>
              <a:off x="9563099" y="3948683"/>
              <a:ext cx="1164323" cy="1199387"/>
            </a:xfrm>
            <a:prstGeom prst="rect">
              <a:avLst/>
            </a:prstGeom>
          </p:spPr>
        </p:pic>
        <p:pic>
          <p:nvPicPr>
            <p:cNvPr id="13" name="object 16">
              <a:extLst>
                <a:ext uri="{FF2B5EF4-FFF2-40B4-BE49-F238E27FC236}">
                  <a16:creationId xmlns:a16="http://schemas.microsoft.com/office/drawing/2014/main" id="{C1648B23-BDA7-3334-D0CB-2A209170869E}"/>
                </a:ext>
              </a:extLst>
            </p:cNvPr>
            <p:cNvPicPr/>
            <p:nvPr/>
          </p:nvPicPr>
          <p:blipFill>
            <a:blip r:embed="rId11" cstate="print"/>
            <a:stretch>
              <a:fillRect/>
            </a:stretch>
          </p:blipFill>
          <p:spPr>
            <a:xfrm>
              <a:off x="7778496" y="3948683"/>
              <a:ext cx="1068323" cy="1199387"/>
            </a:xfrm>
            <a:prstGeom prst="rect">
              <a:avLst/>
            </a:prstGeom>
          </p:spPr>
        </p:pic>
        <p:pic>
          <p:nvPicPr>
            <p:cNvPr id="14" name="object 17">
              <a:extLst>
                <a:ext uri="{FF2B5EF4-FFF2-40B4-BE49-F238E27FC236}">
                  <a16:creationId xmlns:a16="http://schemas.microsoft.com/office/drawing/2014/main" id="{16BA25C4-532C-EA5A-90D2-E951C722F333}"/>
                </a:ext>
              </a:extLst>
            </p:cNvPr>
            <p:cNvPicPr/>
            <p:nvPr/>
          </p:nvPicPr>
          <p:blipFill>
            <a:blip r:embed="rId12" cstate="print"/>
            <a:stretch>
              <a:fillRect/>
            </a:stretch>
          </p:blipFill>
          <p:spPr>
            <a:xfrm>
              <a:off x="11106258" y="312274"/>
              <a:ext cx="736091" cy="1450847"/>
            </a:xfrm>
            <a:prstGeom prst="rect">
              <a:avLst/>
            </a:prstGeom>
          </p:spPr>
        </p:pic>
      </p:grpSp>
      <p:sp>
        <p:nvSpPr>
          <p:cNvPr id="16" name="TextBox 15">
            <a:extLst>
              <a:ext uri="{FF2B5EF4-FFF2-40B4-BE49-F238E27FC236}">
                <a16:creationId xmlns:a16="http://schemas.microsoft.com/office/drawing/2014/main" id="{A4DCE4A7-5A59-C56F-7F57-06E20C064285}"/>
              </a:ext>
            </a:extLst>
          </p:cNvPr>
          <p:cNvSpPr txBox="1"/>
          <p:nvPr/>
        </p:nvSpPr>
        <p:spPr>
          <a:xfrm>
            <a:off x="822526" y="5843191"/>
            <a:ext cx="10546948" cy="646331"/>
          </a:xfrm>
          <a:prstGeom prst="rect">
            <a:avLst/>
          </a:prstGeom>
          <a:noFill/>
        </p:spPr>
        <p:txBody>
          <a:bodyPr wrap="square" rtlCol="0">
            <a:spAutoFit/>
          </a:bodyPr>
          <a:lstStyle/>
          <a:p>
            <a:pPr marL="12700" marR="5080" algn="ctr">
              <a:lnSpc>
                <a:spcPct val="100000"/>
              </a:lnSpc>
              <a:spcBef>
                <a:spcPts val="100"/>
              </a:spcBef>
            </a:pPr>
            <a:r>
              <a:rPr lang="en-US" sz="1800" dirty="0">
                <a:latin typeface="Arial Black"/>
                <a:cs typeface="Arial Black"/>
              </a:rPr>
              <a:t>People</a:t>
            </a:r>
            <a:r>
              <a:rPr lang="en-US" sz="1800" spc="5" dirty="0">
                <a:latin typeface="Arial Black"/>
                <a:cs typeface="Arial Black"/>
              </a:rPr>
              <a:t> </a:t>
            </a:r>
            <a:r>
              <a:rPr lang="en-US" sz="1800" dirty="0">
                <a:latin typeface="Arial Black"/>
                <a:cs typeface="Arial Black"/>
              </a:rPr>
              <a:t>are</a:t>
            </a:r>
            <a:r>
              <a:rPr lang="en-US" sz="1800" spc="-5" dirty="0">
                <a:latin typeface="Arial Black"/>
                <a:cs typeface="Arial Black"/>
              </a:rPr>
              <a:t> </a:t>
            </a:r>
            <a:r>
              <a:rPr lang="en-US" sz="1800" dirty="0">
                <a:latin typeface="Arial Black"/>
                <a:cs typeface="Arial Black"/>
              </a:rPr>
              <a:t>killed</a:t>
            </a:r>
            <a:r>
              <a:rPr lang="en-US" sz="1800" spc="-5" dirty="0">
                <a:latin typeface="Arial Black"/>
                <a:cs typeface="Arial Black"/>
              </a:rPr>
              <a:t> </a:t>
            </a:r>
            <a:r>
              <a:rPr lang="en-US" sz="1800" dirty="0">
                <a:latin typeface="Arial Black"/>
                <a:cs typeface="Arial Black"/>
              </a:rPr>
              <a:t>and</a:t>
            </a:r>
            <a:r>
              <a:rPr lang="en-US" sz="1800" spc="10" dirty="0">
                <a:latin typeface="Arial Black"/>
                <a:cs typeface="Arial Black"/>
              </a:rPr>
              <a:t> </a:t>
            </a:r>
            <a:r>
              <a:rPr lang="en-US" sz="1800" dirty="0">
                <a:latin typeface="Arial Black"/>
                <a:cs typeface="Arial Black"/>
              </a:rPr>
              <a:t>seriously</a:t>
            </a:r>
            <a:r>
              <a:rPr lang="en-US" sz="1800" spc="-15" dirty="0">
                <a:latin typeface="Arial Black"/>
                <a:cs typeface="Arial Black"/>
              </a:rPr>
              <a:t> </a:t>
            </a:r>
            <a:r>
              <a:rPr lang="en-US" sz="1800" dirty="0">
                <a:latin typeface="Arial Black"/>
                <a:cs typeface="Arial Black"/>
              </a:rPr>
              <a:t>injured</a:t>
            </a:r>
            <a:r>
              <a:rPr lang="en-US" sz="1800" spc="-5" dirty="0">
                <a:latin typeface="Arial Black"/>
                <a:cs typeface="Arial Black"/>
              </a:rPr>
              <a:t> </a:t>
            </a:r>
            <a:r>
              <a:rPr lang="en-US" sz="1800" dirty="0">
                <a:latin typeface="Arial Black"/>
                <a:cs typeface="Arial Black"/>
              </a:rPr>
              <a:t>on</a:t>
            </a:r>
            <a:r>
              <a:rPr lang="en-US" sz="1800" spc="10" dirty="0">
                <a:latin typeface="Arial Black"/>
                <a:cs typeface="Arial Black"/>
              </a:rPr>
              <a:t> </a:t>
            </a:r>
            <a:r>
              <a:rPr lang="en-US" sz="1800" dirty="0">
                <a:latin typeface="Arial Black"/>
                <a:cs typeface="Arial Black"/>
              </a:rPr>
              <a:t>the</a:t>
            </a:r>
            <a:r>
              <a:rPr lang="en-US" sz="1800" spc="-5" dirty="0">
                <a:latin typeface="Arial Black"/>
                <a:cs typeface="Arial Black"/>
              </a:rPr>
              <a:t> </a:t>
            </a:r>
            <a:r>
              <a:rPr lang="en-US" sz="1800" dirty="0">
                <a:latin typeface="Arial Black"/>
                <a:cs typeface="Arial Black"/>
              </a:rPr>
              <a:t>roads when</a:t>
            </a:r>
            <a:r>
              <a:rPr lang="en-US" sz="1800" spc="10" dirty="0">
                <a:latin typeface="Arial Black"/>
                <a:cs typeface="Arial Black"/>
              </a:rPr>
              <a:t> </a:t>
            </a:r>
            <a:r>
              <a:rPr lang="en-US" sz="1800" spc="-25" dirty="0">
                <a:latin typeface="Arial Black"/>
                <a:cs typeface="Arial Black"/>
              </a:rPr>
              <a:t>the </a:t>
            </a:r>
            <a:r>
              <a:rPr lang="en-US" sz="1800" dirty="0">
                <a:latin typeface="Arial Black"/>
                <a:cs typeface="Arial Black"/>
              </a:rPr>
              <a:t>collision</a:t>
            </a:r>
            <a:r>
              <a:rPr lang="en-US" sz="1800" spc="-5" dirty="0">
                <a:latin typeface="Arial Black"/>
                <a:cs typeface="Arial Black"/>
              </a:rPr>
              <a:t> </a:t>
            </a:r>
            <a:r>
              <a:rPr lang="en-US" sz="1800" dirty="0">
                <a:latin typeface="Arial Black"/>
                <a:cs typeface="Arial Black"/>
              </a:rPr>
              <a:t>forces</a:t>
            </a:r>
            <a:r>
              <a:rPr lang="en-US" sz="1800" spc="5" dirty="0">
                <a:latin typeface="Arial Black"/>
                <a:cs typeface="Arial Black"/>
              </a:rPr>
              <a:t> </a:t>
            </a:r>
            <a:r>
              <a:rPr lang="en-US" sz="1800" dirty="0">
                <a:latin typeface="Arial Black"/>
                <a:cs typeface="Arial Black"/>
              </a:rPr>
              <a:t>transferred onto</a:t>
            </a:r>
            <a:r>
              <a:rPr lang="en-US" sz="1800" spc="-5" dirty="0">
                <a:latin typeface="Arial Black"/>
                <a:cs typeface="Arial Black"/>
              </a:rPr>
              <a:t> </a:t>
            </a:r>
            <a:r>
              <a:rPr lang="en-US" sz="1800" dirty="0">
                <a:latin typeface="Arial Black"/>
                <a:cs typeface="Arial Black"/>
              </a:rPr>
              <a:t>the human</a:t>
            </a:r>
            <a:r>
              <a:rPr lang="en-US" sz="1800" spc="15" dirty="0">
                <a:latin typeface="Arial Black"/>
                <a:cs typeface="Arial Black"/>
              </a:rPr>
              <a:t> </a:t>
            </a:r>
            <a:r>
              <a:rPr lang="en-US" sz="1800" dirty="0">
                <a:latin typeface="Arial Black"/>
                <a:cs typeface="Arial Black"/>
              </a:rPr>
              <a:t>body</a:t>
            </a:r>
            <a:r>
              <a:rPr lang="en-US" sz="1800" spc="15" dirty="0">
                <a:latin typeface="Arial Black"/>
                <a:cs typeface="Arial Black"/>
              </a:rPr>
              <a:t> </a:t>
            </a:r>
            <a:r>
              <a:rPr lang="en-US" sz="1800" spc="-10" dirty="0">
                <a:latin typeface="Arial Black"/>
                <a:cs typeface="Arial Black"/>
              </a:rPr>
              <a:t>exceed </a:t>
            </a:r>
            <a:r>
              <a:rPr lang="en-US" sz="1800" dirty="0">
                <a:latin typeface="Arial Black"/>
                <a:cs typeface="Arial Black"/>
              </a:rPr>
              <a:t>tolerable</a:t>
            </a:r>
            <a:r>
              <a:rPr lang="en-US" sz="1800" spc="20" dirty="0">
                <a:latin typeface="Arial Black"/>
                <a:cs typeface="Arial Black"/>
              </a:rPr>
              <a:t> </a:t>
            </a:r>
            <a:r>
              <a:rPr lang="en-US" sz="1800" spc="-10" dirty="0">
                <a:latin typeface="Arial Black"/>
                <a:cs typeface="Arial Black"/>
              </a:rPr>
              <a:t>thresholds.</a:t>
            </a:r>
            <a:endParaRPr lang="en-US" sz="1800" dirty="0">
              <a:latin typeface="Arial Black"/>
              <a:cs typeface="Arial Black"/>
            </a:endParaRPr>
          </a:p>
        </p:txBody>
      </p:sp>
    </p:spTree>
    <p:extLst>
      <p:ext uri="{BB962C8B-B14F-4D97-AF65-F5344CB8AC3E}">
        <p14:creationId xmlns:p14="http://schemas.microsoft.com/office/powerpoint/2010/main" val="1443236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4F8612342E6D4D81504EC53342C9C0" ma:contentTypeVersion="18" ma:contentTypeDescription="Create a new document." ma:contentTypeScope="" ma:versionID="9692de401e28d535e8713be0128b1752">
  <xsd:schema xmlns:xsd="http://www.w3.org/2001/XMLSchema" xmlns:xs="http://www.w3.org/2001/XMLSchema" xmlns:p="http://schemas.microsoft.com/office/2006/metadata/properties" xmlns:ns2="42cfdad3-3d3a-42b3-9405-886a533cb72d" xmlns:ns3="361ed1a8-896c-4138-88e6-cd737cf46e8a" xmlns:ns4="d67a0457-da33-43e1-84c6-40800c91fe2d" targetNamespace="http://schemas.microsoft.com/office/2006/metadata/properties" ma:root="true" ma:fieldsID="72c792ec9f4def2ba07ad55f90444eef" ns2:_="" ns3:_="" ns4:_="">
    <xsd:import namespace="42cfdad3-3d3a-42b3-9405-886a533cb72d"/>
    <xsd:import namespace="361ed1a8-896c-4138-88e6-cd737cf46e8a"/>
    <xsd:import namespace="d67a0457-da33-43e1-84c6-40800c91fe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Details" minOccurs="0"/>
                <xsd:element ref="ns3:SharedWithUser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fdad3-3d3a-42b3-9405-886a533cb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98f621-6b8e-4248-a0ad-ccb029eec1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1ed1a8-896c-4138-88e6-cd737cf46e8a"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7a0457-da33-43e1-84c6-40800c91fe2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76d5fc8-0dda-4d4c-aef9-9dea5db55bcf}" ma:internalName="TaxCatchAll" ma:showField="CatchAllData" ma:web="d67a0457-da33-43e1-84c6-40800c91fe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cfdad3-3d3a-42b3-9405-886a533cb72d">
      <Terms xmlns="http://schemas.microsoft.com/office/infopath/2007/PartnerControls"/>
    </lcf76f155ced4ddcb4097134ff3c332f>
    <TaxCatchAll xmlns="d67a0457-da33-43e1-84c6-40800c91fe2d" xsi:nil="true"/>
  </documentManagement>
</p:properties>
</file>

<file path=customXml/itemProps1.xml><?xml version="1.0" encoding="utf-8"?>
<ds:datastoreItem xmlns:ds="http://schemas.openxmlformats.org/officeDocument/2006/customXml" ds:itemID="{4474F5C1-8E43-4129-9C7B-C17038DB5FFA}">
  <ds:schemaRefs>
    <ds:schemaRef ds:uri="http://schemas.microsoft.com/sharepoint/v3/contenttype/forms"/>
  </ds:schemaRefs>
</ds:datastoreItem>
</file>

<file path=customXml/itemProps2.xml><?xml version="1.0" encoding="utf-8"?>
<ds:datastoreItem xmlns:ds="http://schemas.openxmlformats.org/officeDocument/2006/customXml" ds:itemID="{6A9AFC81-E04A-435F-B44D-F2C9D3B6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fdad3-3d3a-42b3-9405-886a533cb72d"/>
    <ds:schemaRef ds:uri="361ed1a8-896c-4138-88e6-cd737cf46e8a"/>
    <ds:schemaRef ds:uri="d67a0457-da33-43e1-84c6-40800c91f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5BBED-176B-47FD-88AF-A89A4A681222}">
  <ds:schemaRefs>
    <ds:schemaRef ds:uri="http://schemas.microsoft.com/office/2006/metadata/properties"/>
    <ds:schemaRef ds:uri="http://schemas.microsoft.com/office/infopath/2007/PartnerControls"/>
    <ds:schemaRef ds:uri="42cfdad3-3d3a-42b3-9405-886a533cb72d"/>
    <ds:schemaRef ds:uri="d67a0457-da33-43e1-84c6-40800c91fe2d"/>
  </ds:schemaRefs>
</ds:datastoreItem>
</file>

<file path=docProps/app.xml><?xml version="1.0" encoding="utf-8"?>
<Properties xmlns="http://schemas.openxmlformats.org/officeDocument/2006/extended-properties" xmlns:vt="http://schemas.openxmlformats.org/officeDocument/2006/docPropsVTypes">
  <Template>Office Theme</Template>
  <TotalTime>35960</TotalTime>
  <Words>1762</Words>
  <Application>Microsoft Office PowerPoint</Application>
  <PresentationFormat>Widescreen</PresentationFormat>
  <Paragraphs>400</Paragraphs>
  <Slides>35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Black</vt:lpstr>
      <vt:lpstr>Calibri</vt:lpstr>
      <vt:lpstr>Century Gothic</vt:lpstr>
      <vt:lpstr>Symbol</vt:lpstr>
      <vt:lpstr>Times New Roman</vt:lpstr>
      <vt:lpstr>Wingdings</vt:lpstr>
      <vt:lpstr>Wingdings 2</vt:lpstr>
      <vt:lpstr>Office Theme</vt:lpstr>
      <vt:lpstr>Highway Safety Improvement Program (HSIP) Roadway Safety Audit Program (RSA)</vt:lpstr>
      <vt:lpstr> Agenda </vt:lpstr>
      <vt:lpstr>PowerPoint Presentation</vt:lpstr>
      <vt:lpstr>What is A SHSP?</vt:lpstr>
      <vt:lpstr> What is the SHSP? </vt:lpstr>
      <vt:lpstr>What is a SHSP?</vt:lpstr>
      <vt:lpstr>Tennessee SHSP Emphasis Areas</vt:lpstr>
      <vt:lpstr>Tennessee SHSP Emphasis Areas</vt:lpstr>
      <vt:lpstr>Why are people killed and seriously injured on the roads?</vt:lpstr>
      <vt:lpstr>The Safe System Approach</vt:lpstr>
      <vt:lpstr>Highway Safety Improvement Program (HSIP)  </vt:lpstr>
      <vt:lpstr>PowerPoint Presentation</vt:lpstr>
      <vt:lpstr>Data Driven Process </vt:lpstr>
      <vt:lpstr>PowerPoint Presentation</vt:lpstr>
      <vt:lpstr>PowerPoint Presentation</vt:lpstr>
      <vt:lpstr>PowerPoint Presentation</vt:lpstr>
      <vt:lpstr>PowerPoint Presentation</vt:lpstr>
      <vt:lpstr>What is a Road Safety Audit (RSA)</vt:lpstr>
      <vt:lpstr>RSA Process</vt:lpstr>
      <vt:lpstr>SHSP/HSIP Road Safety Audits / Initiatives</vt:lpstr>
      <vt:lpstr>HSIP Programs/Initiatives</vt:lpstr>
      <vt:lpstr>HSIP Programs/Initiatives</vt:lpstr>
      <vt:lpstr>HSIP Programs/Initiatives</vt:lpstr>
      <vt:lpstr>  Spot Safety Program </vt:lpstr>
      <vt:lpstr>Local Road Safety Initiative (LRSI)</vt:lpstr>
      <vt:lpstr>Local Road Safety Initiative (LRSI) </vt:lpstr>
      <vt:lpstr>New Start HSIP Programs</vt:lpstr>
      <vt:lpstr>Project schedules </vt:lpstr>
      <vt:lpstr>Project Delivery Method</vt:lpstr>
      <vt:lpstr>  Project Requests/ Prioritization  </vt:lpstr>
      <vt:lpstr>TDOT HSIP Annual Funding</vt:lpstr>
      <vt:lpstr>TDOT HSIP Project/Funding History</vt:lpstr>
      <vt:lpstr>Active HSIP</vt:lpstr>
      <vt:lpstr>Thank you….</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Annette</dc:creator>
  <cp:lastModifiedBy>Emmalyn Porter</cp:lastModifiedBy>
  <cp:revision>338</cp:revision>
  <cp:lastPrinted>2023-03-08T18:45:15Z</cp:lastPrinted>
  <dcterms:created xsi:type="dcterms:W3CDTF">2019-03-26T15:25:54Z</dcterms:created>
  <dcterms:modified xsi:type="dcterms:W3CDTF">2024-12-19T13:54:08Z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0x010100174F8612342E6D4D81504EC53342C9C0</vt:lpwstr>
  </property>
  <property fmtid="{D5CDD505-2E9C-101B-9397-08002B2CF9AE}" pid="3" name="MediaServiceImageTags">
    <vt:lpwstr/>
  </property>
</Properties>
</file>